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18"/>
  </p:notesMasterIdLst>
  <p:handoutMasterIdLst>
    <p:handoutMasterId r:id="rId19"/>
  </p:handoutMasterIdLst>
  <p:sldIdLst>
    <p:sldId id="256" r:id="rId2"/>
    <p:sldId id="288" r:id="rId3"/>
    <p:sldId id="285" r:id="rId4"/>
    <p:sldId id="286" r:id="rId5"/>
    <p:sldId id="287" r:id="rId6"/>
    <p:sldId id="264" r:id="rId7"/>
    <p:sldId id="279" r:id="rId8"/>
    <p:sldId id="265" r:id="rId9"/>
    <p:sldId id="280" r:id="rId10"/>
    <p:sldId id="266" r:id="rId11"/>
    <p:sldId id="284" r:id="rId12"/>
    <p:sldId id="289" r:id="rId13"/>
    <p:sldId id="274" r:id="rId14"/>
    <p:sldId id="283" r:id="rId15"/>
    <p:sldId id="275" r:id="rId16"/>
    <p:sldId id="281" r:id="rId17"/>
  </p:sldIdLst>
  <p:sldSz cx="9144000" cy="6858000" type="screen4x3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defTabSz="923925" eaLnBrk="1" hangingPunct="1"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defTabSz="923925" eaLnBrk="1" hangingPunct="1"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200">
                <a:latin typeface="Arial" charset="0"/>
              </a:defRPr>
            </a:lvl1pPr>
          </a:lstStyle>
          <a:p>
            <a:fld id="{68B5EB2B-65A6-437B-B1E6-559F621197E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527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defTabSz="923925" eaLnBrk="1" hangingPunct="1"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890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90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416425"/>
            <a:ext cx="55054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90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defTabSz="923925" eaLnBrk="1" hangingPunct="1"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890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200">
                <a:latin typeface="Arial" charset="0"/>
              </a:defRPr>
            </a:lvl1pPr>
          </a:lstStyle>
          <a:p>
            <a:fld id="{AC145C0A-B225-4670-89B3-60BAACBFEDF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8039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693A34-88A1-4BAD-8FC3-C5872077C976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2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51203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204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205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206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207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208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209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210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211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212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213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214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215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216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217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51218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19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1220" name="Rectangle 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1221" name="Rectangle 2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2005 Municipal Elections Certification Update</a:t>
            </a:r>
          </a:p>
        </p:txBody>
      </p:sp>
      <p:sp>
        <p:nvSpPr>
          <p:cNvPr id="51222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5D6A2FC-F462-43E3-8946-613A742BCBB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2005 Municipal Elections Certification Update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67B7C7-72A2-46C1-922C-F0AE707FEDC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2005 Municipal Elections Certification Update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25D6BF-F24B-4C0C-8195-070DAB66C12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2005 Municipal Elections Certification Update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934DBE-63BD-4BC3-831A-FA92535097A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2005 Municipal Elections Certification Update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C5E763-8906-4FBB-A475-4EE4D08417A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2005 Municipal Elections Certification Update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F382BD-3180-4B79-996C-F4FC6316BCF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2005 Municipal Elections Certification Update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7A082E-DCFE-43E7-A8A0-A484F41F99F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2005 Municipal Elections Certification Update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E3AF09-08F7-458C-8BBF-7F16A4EA97A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2005 Municipal Elections Certification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654D88-5312-46BB-9930-448A16FBC15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2005 Municipal Elections Certification Update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0501D3-FE5A-4D36-A23F-1B9A29DCA74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2005 Municipal Elections Certification Update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045045-2EC5-442E-92CE-C9DDB65FD13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50179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0180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181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182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183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184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185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186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187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188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189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190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191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192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193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50194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0195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dirty="0"/>
          </a:p>
        </p:txBody>
      </p:sp>
      <p:sp>
        <p:nvSpPr>
          <p:cNvPr id="50196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r>
              <a:rPr lang="en-US" dirty="0"/>
              <a:t>2005 Municipal Elections Certification Update</a:t>
            </a:r>
          </a:p>
        </p:txBody>
      </p:sp>
      <p:sp>
        <p:nvSpPr>
          <p:cNvPr id="50197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4448F2A-A6DA-432A-A11D-0621D6793CBC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5019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8600" y="152400"/>
            <a:ext cx="8686800" cy="6463308"/>
          </a:xfrm>
          <a:prstGeom prst="rect">
            <a:avLst/>
          </a:prstGeom>
          <a:noFill/>
          <a:ln w="107950" cmpd="thinThick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B50A8582-5B0C-4B28-B162-A416CD875E84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04800"/>
            <a:ext cx="7772400" cy="1295400"/>
          </a:xfrm>
        </p:spPr>
        <p:txBody>
          <a:bodyPr/>
          <a:lstStyle/>
          <a:p>
            <a:r>
              <a:rPr lang="en-US" sz="6000" dirty="0" smtClean="0">
                <a:solidFill>
                  <a:srgbClr val="002060"/>
                </a:solidFill>
                <a:effectLst/>
              </a:rPr>
              <a:t>Municipal </a:t>
            </a:r>
            <a:r>
              <a:rPr lang="en-US" sz="6000" dirty="0">
                <a:solidFill>
                  <a:srgbClr val="002060"/>
                </a:solidFill>
                <a:effectLst/>
              </a:rPr>
              <a:t>Elections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676400"/>
            <a:ext cx="5562600" cy="26670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sz="1400" dirty="0">
              <a:effectLst/>
            </a:endParaRPr>
          </a:p>
          <a:p>
            <a:pPr>
              <a:lnSpc>
                <a:spcPct val="80000"/>
              </a:lnSpc>
            </a:pPr>
            <a:r>
              <a:rPr lang="en-US" sz="3600" b="1" dirty="0" smtClean="0">
                <a:solidFill>
                  <a:srgbClr val="002060"/>
                </a:solidFill>
                <a:effectLst/>
                <a:latin typeface="+mj-lt"/>
              </a:rPr>
              <a:t>The Mississippi Secretary of State’s Office</a:t>
            </a:r>
          </a:p>
          <a:p>
            <a:pPr>
              <a:lnSpc>
                <a:spcPct val="80000"/>
              </a:lnSpc>
            </a:pPr>
            <a:r>
              <a:rPr lang="en-US" sz="3600" b="1" dirty="0" smtClean="0">
                <a:solidFill>
                  <a:srgbClr val="002060"/>
                </a:solidFill>
                <a:effectLst/>
                <a:latin typeface="+mj-lt"/>
              </a:rPr>
              <a:t>Elections Division</a:t>
            </a:r>
          </a:p>
          <a:p>
            <a:pPr>
              <a:lnSpc>
                <a:spcPct val="80000"/>
              </a:lnSpc>
            </a:pPr>
            <a:r>
              <a:rPr lang="en-US" sz="3600" b="1" dirty="0" smtClean="0">
                <a:solidFill>
                  <a:srgbClr val="002060"/>
                </a:solidFill>
                <a:effectLst/>
                <a:latin typeface="+mj-lt"/>
              </a:rPr>
              <a:t>2012</a:t>
            </a:r>
            <a:endParaRPr lang="en-US" sz="3600" b="1" dirty="0">
              <a:solidFill>
                <a:srgbClr val="002060"/>
              </a:solidFill>
              <a:effectLst/>
              <a:latin typeface="+mj-lt"/>
            </a:endParaRPr>
          </a:p>
          <a:p>
            <a:pPr>
              <a:lnSpc>
                <a:spcPct val="80000"/>
              </a:lnSpc>
            </a:pPr>
            <a:endParaRPr lang="en-US" sz="2000" b="1" i="1" dirty="0" smtClean="0">
              <a:solidFill>
                <a:srgbClr val="002060"/>
              </a:solidFill>
              <a:effectLst/>
              <a:latin typeface="MrsEaves" pitchFamily="34" charset="0"/>
            </a:endParaRPr>
          </a:p>
          <a:p>
            <a:pPr>
              <a:lnSpc>
                <a:spcPct val="80000"/>
              </a:lnSpc>
            </a:pPr>
            <a:endParaRPr lang="en-US" sz="1400" i="1" dirty="0">
              <a:effectLst/>
            </a:endParaRPr>
          </a:p>
          <a:p>
            <a:pPr>
              <a:lnSpc>
                <a:spcPct val="80000"/>
              </a:lnSpc>
            </a:pPr>
            <a:endParaRPr lang="en-US" sz="1200" i="1" dirty="0">
              <a:effectLst/>
            </a:endParaRPr>
          </a:p>
          <a:p>
            <a:pPr>
              <a:lnSpc>
                <a:spcPct val="90000"/>
              </a:lnSpc>
            </a:pPr>
            <a:endParaRPr lang="en-US" sz="1400" dirty="0">
              <a:effectLst/>
            </a:endParaRPr>
          </a:p>
        </p:txBody>
      </p:sp>
      <p:pic>
        <p:nvPicPr>
          <p:cNvPr id="9" name="Picture 8" descr="New Se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0570" y="4495800"/>
            <a:ext cx="272303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152400"/>
            <a:ext cx="8686800" cy="6463308"/>
          </a:xfrm>
          <a:prstGeom prst="rect">
            <a:avLst/>
          </a:prstGeom>
          <a:noFill/>
          <a:ln w="107950" cmpd="thinThick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AEF00-38BE-4AE0-B666-6E542E629E0B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r>
              <a:rPr lang="en-US" sz="3600" dirty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Uniformed and Overseas Citizens Absentee Voting Act (UOCAVA)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696200" cy="403860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00206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Absentee ballots will be received (and cast) by fax or email.</a:t>
            </a:r>
            <a:endParaRPr lang="en-US" sz="2400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Clr>
                <a:srgbClr val="00206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The ballots </a:t>
            </a:r>
            <a:r>
              <a:rPr lang="en-US" sz="2400" dirty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must be prepared 45 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days </a:t>
            </a:r>
            <a:r>
              <a:rPr lang="en-US" sz="2400" dirty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prior to 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election.</a:t>
            </a:r>
          </a:p>
          <a:p>
            <a:pPr>
              <a:lnSpc>
                <a:spcPct val="90000"/>
              </a:lnSpc>
              <a:buClr>
                <a:srgbClr val="00206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The ballots must be transmitted 45 days prior to election, if a valid request has been received. </a:t>
            </a:r>
            <a:endParaRPr lang="en-US" sz="2400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Clr>
                <a:srgbClr val="002060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Military personnel 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will have </a:t>
            </a:r>
            <a:r>
              <a:rPr lang="en-US" sz="2400" dirty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until 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10 </a:t>
            </a:r>
            <a:r>
              <a:rPr lang="en-US" sz="2400" dirty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days prior to election to register to 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vote.</a:t>
            </a:r>
            <a:endParaRPr lang="en-US" sz="2400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Clr>
                <a:srgbClr val="002060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Federal Postcard Application </a:t>
            </a:r>
            <a:endParaRPr lang="en-US" sz="2400" dirty="0" smtClean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Clr>
                <a:srgbClr val="002060"/>
              </a:buClr>
              <a:buNone/>
            </a:pPr>
            <a:r>
              <a:rPr lang="en-US" sz="2400" dirty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(FPCA</a:t>
            </a:r>
            <a:r>
              <a:rPr lang="en-US" sz="2400" dirty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 </a:t>
            </a:r>
            <a:endParaRPr lang="en-US" sz="2400" dirty="0" smtClean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Clr>
                <a:srgbClr val="00206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Federal Write-In Absentee Ballot</a:t>
            </a:r>
          </a:p>
          <a:p>
            <a:pPr>
              <a:lnSpc>
                <a:spcPct val="90000"/>
              </a:lnSpc>
              <a:buClr>
                <a:srgbClr val="002060"/>
              </a:buClr>
              <a:buNone/>
            </a:pPr>
            <a:r>
              <a:rPr lang="en-US" sz="240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(FWAB)</a:t>
            </a:r>
            <a:endParaRPr lang="en-US" sz="2400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New Se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4724400"/>
            <a:ext cx="2253279" cy="1576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29F36-77A6-4F88-A789-929407F3A167}" type="slidenum">
              <a:rPr lang="en-US"/>
              <a:pPr/>
              <a:t>11</a:t>
            </a:fld>
            <a:endParaRPr lang="en-US" dirty="0"/>
          </a:p>
        </p:txBody>
      </p:sp>
      <p:pic>
        <p:nvPicPr>
          <p:cNvPr id="96260" name="Picture 4" descr="onlinefpca"/>
          <p:cNvPicPr>
            <a:picLocks noChangeAspect="1" noChangeArrowheads="1"/>
          </p:cNvPicPr>
          <p:nvPr/>
        </p:nvPicPr>
        <p:blipFill>
          <a:blip r:embed="rId2"/>
          <a:srcRect t="44704" b="4390"/>
          <a:stretch>
            <a:fillRect/>
          </a:stretch>
        </p:blipFill>
        <p:spPr bwMode="auto">
          <a:xfrm>
            <a:off x="0" y="0"/>
            <a:ext cx="9144000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152400"/>
            <a:ext cx="8686800" cy="6463308"/>
          </a:xfrm>
          <a:prstGeom prst="rect">
            <a:avLst/>
          </a:prstGeom>
          <a:noFill/>
          <a:ln w="107950" cmpd="thinThick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D88E9-7B92-4476-A6E0-203BC234CAB9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Canvassing Results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219200"/>
            <a:ext cx="7086600" cy="5181600"/>
          </a:xfrm>
        </p:spPr>
        <p:txBody>
          <a:bodyPr/>
          <a:lstStyle/>
          <a:p>
            <a:pPr>
              <a:buClr>
                <a:srgbClr val="002060"/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The Municipal Election Commission must </a:t>
            </a:r>
            <a:r>
              <a:rPr lang="en-US" sz="2800" dirty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“canvass” the results of the 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election.</a:t>
            </a:r>
            <a:endParaRPr lang="en-US" sz="2800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2060"/>
              </a:buClr>
              <a:buFont typeface="Arial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Canvassing requires accepting or rejecting affidavit 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ballots.</a:t>
            </a:r>
            <a:endParaRPr lang="en-US" sz="2800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2060"/>
              </a:buClr>
              <a:buFont typeface="Arial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Canvassing requires verifying the tallying conducted by the poll workers on election day (hand-count jurisdictions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).</a:t>
            </a:r>
            <a:endParaRPr lang="en-US" sz="2800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</a:pPr>
            <a:r>
              <a:rPr lang="en-US" sz="2800" dirty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Reference:  </a:t>
            </a:r>
            <a:endParaRPr lang="en-US" sz="2800" dirty="0" smtClean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</a:pPr>
            <a:r>
              <a:rPr lang="en-US" sz="280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Miss</a:t>
            </a:r>
            <a:r>
              <a:rPr lang="en-US" sz="2800" dirty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 Code Ann. §23-15-573</a:t>
            </a:r>
          </a:p>
        </p:txBody>
      </p:sp>
      <p:pic>
        <p:nvPicPr>
          <p:cNvPr id="7" name="Picture 6" descr="New Se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4724400"/>
            <a:ext cx="2253279" cy="1576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152400"/>
            <a:ext cx="8686800" cy="6463308"/>
          </a:xfrm>
          <a:prstGeom prst="rect">
            <a:avLst/>
          </a:prstGeom>
          <a:noFill/>
          <a:ln w="107950" cmpd="thinThick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0A03E-D7BC-4F2F-A414-488CB46CC833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Recapitulation</a:t>
            </a:r>
            <a:endParaRPr lang="en-US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449580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002060"/>
              </a:buClr>
              <a:buFont typeface="Arial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Uniform Reporting</a:t>
            </a:r>
          </a:p>
          <a:p>
            <a:pPr>
              <a:lnSpc>
                <a:spcPct val="90000"/>
              </a:lnSpc>
              <a:buClr>
                <a:srgbClr val="002060"/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Recapitulation must be completed </a:t>
            </a:r>
            <a:r>
              <a:rPr lang="en-US" sz="2800" dirty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correctly by 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Municipal Election Commissioners.</a:t>
            </a:r>
            <a:endParaRPr lang="en-US" sz="2800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Clr>
                <a:srgbClr val="002060"/>
              </a:buClr>
              <a:buFont typeface="Arial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ON-TIME </a:t>
            </a:r>
            <a:r>
              <a:rPr lang="en-US" sz="2800" b="1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Certification</a:t>
            </a:r>
            <a:r>
              <a:rPr lang="en-US" sz="2800" b="1" dirty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Election </a:t>
            </a:r>
            <a:r>
              <a:rPr lang="en-US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Commissions have five (5) Days</a:t>
            </a:r>
            <a:r>
              <a:rPr lang="en-US" b="1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lang="en-US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post-election, to certify properly.</a:t>
            </a:r>
            <a:endParaRPr lang="en-US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Please forward </a:t>
            </a:r>
            <a:r>
              <a:rPr lang="en-US" dirty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 copy to Secretary </a:t>
            </a:r>
            <a:endParaRPr lang="en-US" dirty="0" smtClean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  <a:buNone/>
            </a:pPr>
            <a:r>
              <a:rPr lang="en-US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of </a:t>
            </a:r>
            <a:r>
              <a:rPr lang="en-US" dirty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State’s </a:t>
            </a:r>
            <a:r>
              <a:rPr lang="en-US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Office.</a:t>
            </a:r>
            <a:endParaRPr lang="en-US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New Se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4724400"/>
            <a:ext cx="2253279" cy="1576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27915-84A8-4149-A1A5-99CF6D931E4D}" type="slidenum">
              <a:rPr lang="en-US"/>
              <a:pPr/>
              <a:t>14</a:t>
            </a:fld>
            <a:endParaRPr lang="en-US" dirty="0"/>
          </a:p>
        </p:txBody>
      </p:sp>
      <p:pic>
        <p:nvPicPr>
          <p:cNvPr id="95236" name="Picture 4" descr="2005 Municipal Sample Recap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32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152400"/>
            <a:ext cx="8686800" cy="6463308"/>
          </a:xfrm>
          <a:prstGeom prst="rect">
            <a:avLst/>
          </a:prstGeom>
          <a:noFill/>
          <a:ln w="107950" cmpd="thinThick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2B971-CFC1-4DBD-ACAF-AE1B74A1C688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Campaign Finance</a:t>
            </a:r>
            <a:endParaRPr lang="en-US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543800" cy="4495800"/>
          </a:xfrm>
        </p:spPr>
        <p:txBody>
          <a:bodyPr/>
          <a:lstStyle/>
          <a:p>
            <a:pPr>
              <a:buClr>
                <a:srgbClr val="002060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Candidate’s campaign finance report 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MUST</a:t>
            </a:r>
            <a:r>
              <a:rPr lang="en-US" sz="2400" dirty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be filed prior to taking 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office.</a:t>
            </a:r>
            <a:endParaRPr lang="en-US" sz="2400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206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Candidate’s position will not be certified </a:t>
            </a:r>
            <a:r>
              <a:rPr lang="en-US" sz="2400" dirty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until 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their report </a:t>
            </a:r>
            <a:r>
              <a:rPr lang="en-US" sz="2400" dirty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is 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filed.</a:t>
            </a:r>
            <a:endParaRPr lang="en-US" sz="2400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206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Candidates will not be </a:t>
            </a:r>
            <a:r>
              <a:rPr lang="en-US" sz="2400" dirty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paid 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until their report </a:t>
            </a:r>
            <a:r>
              <a:rPr lang="en-US" sz="2400" dirty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is 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filed.</a:t>
            </a:r>
            <a:endParaRPr lang="en-US" sz="2400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206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All reports must be filed with the </a:t>
            </a:r>
            <a:r>
              <a:rPr lang="en-US" sz="2400" dirty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Municipal 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Clerk.</a:t>
            </a:r>
            <a:endParaRPr lang="en-US" sz="2400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</a:pPr>
            <a:endParaRPr lang="en-US" sz="2400" dirty="0" smtClean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</a:pPr>
            <a:r>
              <a:rPr lang="en-US" sz="240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Reference</a:t>
            </a:r>
            <a:r>
              <a:rPr lang="en-US" sz="2400" dirty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:  Miss. Code Ann. </a:t>
            </a:r>
          </a:p>
          <a:p>
            <a:pPr>
              <a:buFontTx/>
              <a:buNone/>
            </a:pPr>
            <a:r>
              <a:rPr lang="en-US" sz="240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§ 23-15-801 through </a:t>
            </a:r>
            <a:r>
              <a:rPr lang="en-US" sz="2400" dirty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23-15-817 </a:t>
            </a:r>
          </a:p>
        </p:txBody>
      </p:sp>
      <p:pic>
        <p:nvPicPr>
          <p:cNvPr id="7" name="Picture 6" descr="New Se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4724400"/>
            <a:ext cx="2253279" cy="1576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152400"/>
            <a:ext cx="8686800" cy="6463308"/>
          </a:xfrm>
          <a:prstGeom prst="rect">
            <a:avLst/>
          </a:prstGeom>
          <a:noFill/>
          <a:ln w="107950" cmpd="thinThick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4C89B-C053-42C9-BF58-35C5918714DC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effectLst/>
                <a:latin typeface="+mn-lt"/>
                <a:cs typeface="Arial" pitchFamily="34" charset="0"/>
              </a:rPr>
              <a:t>Contact Information</a:t>
            </a:r>
            <a:endParaRPr lang="en-US" sz="4000" dirty="0">
              <a:solidFill>
                <a:srgbClr val="002060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534400" cy="49530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The Mississippi Secretary of State’s Office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i="1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Elections Division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i="1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Heath Hillman, Assistant Secretary of State, Elections</a:t>
            </a:r>
            <a:endParaRPr lang="en-US" sz="2400" i="1" dirty="0" smtClean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800" dirty="0" smtClean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i="1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P.O. Box 136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i="1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Jackson, MS 39205</a:t>
            </a:r>
          </a:p>
          <a:p>
            <a:pPr algn="ctr">
              <a:buFontTx/>
              <a:buNone/>
            </a:pPr>
            <a:r>
              <a:rPr lang="en-US" sz="240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Elections Hotline (800) 829-6786</a:t>
            </a:r>
          </a:p>
          <a:p>
            <a:pPr algn="ctr">
              <a:buFontTx/>
              <a:buNone/>
            </a:pPr>
            <a:r>
              <a:rPr lang="en-US" sz="240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(601) 359-1350</a:t>
            </a:r>
          </a:p>
          <a:p>
            <a:pPr algn="ctr">
              <a:buFontTx/>
              <a:buNone/>
            </a:pPr>
            <a:r>
              <a:rPr lang="en-US" sz="240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www.sos.ms.gov</a:t>
            </a:r>
            <a:endParaRPr lang="en-US" sz="2400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New Se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4724400"/>
            <a:ext cx="2253279" cy="1576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152400"/>
            <a:ext cx="8686800" cy="6463308"/>
          </a:xfrm>
          <a:prstGeom prst="rect">
            <a:avLst/>
          </a:prstGeom>
          <a:noFill/>
          <a:ln w="107950" cmpd="thinThick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8DA7-6175-4C2E-A024-77924E7DE80E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Overview of Training</a:t>
            </a:r>
            <a:endParaRPr lang="en-US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371600"/>
            <a:ext cx="5715000" cy="4724400"/>
          </a:xfrm>
        </p:spPr>
        <p:txBody>
          <a:bodyPr/>
          <a:lstStyle/>
          <a:p>
            <a:pPr>
              <a:lnSpc>
                <a:spcPct val="80000"/>
              </a:lnSpc>
              <a:buClr>
                <a:srgbClr val="002060"/>
              </a:buClr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Miscellaneous</a:t>
            </a:r>
          </a:p>
          <a:p>
            <a:pPr lvl="1">
              <a:lnSpc>
                <a:spcPct val="80000"/>
              </a:lnSpc>
              <a:buClr>
                <a:srgbClr val="002060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  <a:r>
              <a:rPr lang="en-US" i="1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Federal </a:t>
            </a:r>
            <a:r>
              <a:rPr lang="en-US" i="1" dirty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Compliance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i="1" dirty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  <a:r>
              <a:rPr lang="en-US" i="1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Canvassing </a:t>
            </a:r>
            <a:r>
              <a:rPr lang="en-US" i="1" dirty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results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i="1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	Reporting</a:t>
            </a:r>
            <a:endParaRPr lang="en-US" i="1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i="1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	Campaign </a:t>
            </a:r>
            <a:r>
              <a:rPr lang="en-US" i="1" dirty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Finance</a:t>
            </a:r>
          </a:p>
          <a:p>
            <a:pPr>
              <a:lnSpc>
                <a:spcPct val="80000"/>
              </a:lnSpc>
              <a:buClr>
                <a:srgbClr val="002060"/>
              </a:buClr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Absentee </a:t>
            </a:r>
            <a:r>
              <a:rPr lang="en-US" sz="3600" dirty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Ballots</a:t>
            </a:r>
          </a:p>
          <a:p>
            <a:pPr>
              <a:lnSpc>
                <a:spcPct val="80000"/>
              </a:lnSpc>
              <a:buClr>
                <a:srgbClr val="002060"/>
              </a:buClr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Affidavit </a:t>
            </a:r>
            <a:r>
              <a:rPr lang="en-US" sz="3600" dirty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Ballots</a:t>
            </a:r>
          </a:p>
          <a:p>
            <a:pPr>
              <a:lnSpc>
                <a:spcPct val="80000"/>
              </a:lnSpc>
              <a:buClr>
                <a:srgbClr val="002060"/>
              </a:buClr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Poll </a:t>
            </a:r>
            <a:r>
              <a:rPr lang="en-US" sz="3600" dirty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Manager Duties</a:t>
            </a:r>
          </a:p>
        </p:txBody>
      </p:sp>
      <p:pic>
        <p:nvPicPr>
          <p:cNvPr id="7" name="Picture 6" descr="New Se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4724400"/>
            <a:ext cx="2253279" cy="1576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152400"/>
            <a:ext cx="8686800" cy="6463308"/>
          </a:xfrm>
          <a:prstGeom prst="rect">
            <a:avLst/>
          </a:prstGeom>
          <a:noFill/>
          <a:ln w="107950" cmpd="thinThick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36CE-6CD0-49CB-9A00-954AC59CB732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Why are you being trained?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600200"/>
            <a:ext cx="6248400" cy="4495800"/>
          </a:xfrm>
        </p:spPr>
        <p:txBody>
          <a:bodyPr/>
          <a:lstStyle/>
          <a:p>
            <a:pPr>
              <a:buClr>
                <a:srgbClr val="002060"/>
              </a:buClr>
              <a:buFont typeface="Arial" pitchFamily="34" charset="0"/>
              <a:buChar char="•"/>
            </a:pPr>
            <a:r>
              <a:rPr lang="en-US" dirty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You must be certified to run the </a:t>
            </a:r>
            <a:r>
              <a:rPr lang="en-US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election.</a:t>
            </a:r>
          </a:p>
          <a:p>
            <a:pPr>
              <a:buClr>
                <a:srgbClr val="002060"/>
              </a:buClr>
              <a:buNone/>
            </a:pPr>
            <a:endParaRPr lang="en-US" dirty="0" smtClean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14350" indent="-514350">
              <a:buClr>
                <a:srgbClr val="002060"/>
              </a:buClr>
              <a:buFont typeface="Arial" pitchFamily="34" charset="0"/>
              <a:buChar char="•"/>
            </a:pPr>
            <a:r>
              <a:rPr lang="en-US" dirty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You must provide training to the </a:t>
            </a:r>
            <a:r>
              <a:rPr lang="en-US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poll workers </a:t>
            </a:r>
            <a:r>
              <a:rPr lang="en-US" dirty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you </a:t>
            </a:r>
            <a:r>
              <a:rPr lang="en-US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hire.</a:t>
            </a:r>
            <a:endParaRPr lang="en-US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New Se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4724400"/>
            <a:ext cx="2253279" cy="1576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152400"/>
            <a:ext cx="8686800" cy="6463308"/>
          </a:xfrm>
          <a:prstGeom prst="rect">
            <a:avLst/>
          </a:prstGeom>
          <a:noFill/>
          <a:ln w="107950" cmpd="thinThick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A8AD-19CE-479C-8C3B-563FC611EB98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0"/>
            <a:ext cx="6934200" cy="4419600"/>
          </a:xfrm>
        </p:spPr>
        <p:txBody>
          <a:bodyPr/>
          <a:lstStyle/>
          <a:p>
            <a:pPr>
              <a:buClr>
                <a:srgbClr val="002060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You </a:t>
            </a:r>
            <a:r>
              <a:rPr lang="en-US" dirty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are not required to use any particular type of voting </a:t>
            </a:r>
            <a:r>
              <a:rPr lang="en-US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technology.</a:t>
            </a:r>
            <a:endParaRPr lang="en-US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2060"/>
              </a:buClr>
              <a:buFont typeface="Arial" pitchFamily="34" charset="0"/>
              <a:buChar char="•"/>
            </a:pPr>
            <a:r>
              <a:rPr lang="en-US" dirty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Touch-screen voting is utilized in federal </a:t>
            </a:r>
            <a:r>
              <a:rPr lang="en-US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elections.</a:t>
            </a:r>
            <a:endParaRPr lang="en-US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2060"/>
              </a:buClr>
              <a:buFont typeface="Arial" pitchFamily="34" charset="0"/>
              <a:buChar char="•"/>
            </a:pPr>
            <a:r>
              <a:rPr lang="en-US" dirty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You may use any voting method, but your municipality will bear the </a:t>
            </a:r>
            <a:r>
              <a:rPr lang="en-US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cost.</a:t>
            </a:r>
            <a:endParaRPr lang="en-US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New Se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4724400"/>
            <a:ext cx="2253279" cy="15763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200" y="533400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Touch-Screen Voting</a:t>
            </a:r>
            <a:endParaRPr lang="en-US" sz="48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152400"/>
            <a:ext cx="8686800" cy="6463308"/>
          </a:xfrm>
          <a:prstGeom prst="rect">
            <a:avLst/>
          </a:prstGeom>
          <a:noFill/>
          <a:ln w="107950" cmpd="thinThick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9D1EE-FC64-498E-B251-7AA068309149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Voter Registration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447800"/>
            <a:ext cx="7086600" cy="4495800"/>
          </a:xfrm>
        </p:spPr>
        <p:txBody>
          <a:bodyPr/>
          <a:lstStyle/>
          <a:p>
            <a:pPr>
              <a:buClr>
                <a:srgbClr val="002060"/>
              </a:buClr>
              <a:buFont typeface="Arial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 municipal clerk is still a registrar for voter registration.</a:t>
            </a:r>
          </a:p>
          <a:p>
            <a:pPr>
              <a:buClr>
                <a:srgbClr val="002060"/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Municipalities must </a:t>
            </a:r>
            <a:r>
              <a:rPr lang="en-US" sz="2800" dirty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coordinate with circuit clerk to 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have the registered voter put in </a:t>
            </a:r>
            <a:r>
              <a:rPr lang="en-US" sz="2800" dirty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SEMS.</a:t>
            </a:r>
          </a:p>
          <a:p>
            <a:pPr>
              <a:buClr>
                <a:srgbClr val="002060"/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Effective </a:t>
            </a:r>
            <a:r>
              <a:rPr lang="en-US" sz="2800" dirty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January 1, 2010, all municipalities must have their voter rolls incorporated into 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SEMS.</a:t>
            </a:r>
            <a:endParaRPr lang="en-US" sz="2800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New Se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4724400"/>
            <a:ext cx="2253279" cy="1576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152400"/>
            <a:ext cx="8686800" cy="6463308"/>
          </a:xfrm>
          <a:prstGeom prst="rect">
            <a:avLst/>
          </a:prstGeom>
          <a:noFill/>
          <a:ln w="107950" cmpd="thinThick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CE3E-AC61-4E44-B4F2-332A505C133D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sz="4800" dirty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Section 5, Voting Rights Act</a:t>
            </a:r>
            <a:endParaRPr lang="en-US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2057400"/>
            <a:ext cx="6477000" cy="2971800"/>
          </a:xfrm>
        </p:spPr>
        <p:txBody>
          <a:bodyPr/>
          <a:lstStyle/>
          <a:p>
            <a:pPr algn="ctr">
              <a:buNone/>
            </a:pPr>
            <a:r>
              <a:rPr lang="en-US" sz="4000" i="1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Any changes </a:t>
            </a:r>
            <a:r>
              <a:rPr lang="en-US" sz="4000" i="1" dirty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to the </a:t>
            </a:r>
            <a:r>
              <a:rPr lang="en-US" sz="4000" i="1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elections process </a:t>
            </a:r>
            <a:r>
              <a:rPr lang="en-US" sz="4000" i="1" dirty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must be pre-approved by the </a:t>
            </a:r>
            <a:r>
              <a:rPr lang="en-US" sz="4000" i="1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U.S. Department </a:t>
            </a:r>
            <a:r>
              <a:rPr lang="en-US" sz="4000" i="1" dirty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of Justice</a:t>
            </a:r>
            <a:r>
              <a:rPr lang="en-US" i="1" dirty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7" name="Picture 6" descr="New Se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4724400"/>
            <a:ext cx="2253279" cy="1576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152400"/>
            <a:ext cx="8686800" cy="6463308"/>
          </a:xfrm>
          <a:prstGeom prst="rect">
            <a:avLst/>
          </a:prstGeom>
          <a:noFill/>
          <a:ln w="107950" cmpd="thinThick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876D1-B2EA-4A08-86A5-77BED1556FCE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sz="4800" dirty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Section 5, Voting Rights Act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848600" cy="4648200"/>
          </a:xfrm>
        </p:spPr>
        <p:txBody>
          <a:bodyPr/>
          <a:lstStyle/>
          <a:p>
            <a:pPr>
              <a:buNone/>
            </a:pPr>
            <a:r>
              <a:rPr lang="en-US" sz="2800" dirty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“It is important to understand that Section 5 applies only to changes in practices or procedures affecting voting. Continuous use of a voting practice in effect since the jurisdiction's coverage date does not implicate Section 5, nor does continued use of a practice already 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pre-cleared </a:t>
            </a:r>
            <a:r>
              <a:rPr lang="en-US" sz="2800" dirty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under Section 5.”  </a:t>
            </a:r>
            <a:endParaRPr lang="en-US" sz="2800" dirty="0" smtClean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1800" dirty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  <a:r>
              <a:rPr lang="en-US" sz="180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</a:t>
            </a:r>
            <a:r>
              <a:rPr lang="en-US" sz="1800" dirty="0"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http://</a:t>
            </a:r>
            <a:r>
              <a:rPr lang="en-US" sz="1800" dirty="0" smtClean="0"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www.usdoj.gov/crt/voting/sec_5/types.htm</a:t>
            </a:r>
            <a:r>
              <a:rPr lang="en-US" sz="180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endParaRPr lang="en-US" sz="1800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New Se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4724400"/>
            <a:ext cx="2253279" cy="1576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152400"/>
            <a:ext cx="8686800" cy="6463308"/>
          </a:xfrm>
          <a:prstGeom prst="rect">
            <a:avLst/>
          </a:prstGeom>
          <a:noFill/>
          <a:ln w="107950" cmpd="thinThick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D5D3C-582C-4C00-8DC1-0090B8D8240D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US Department of Justice </a:t>
            </a:r>
            <a:br>
              <a:rPr lang="en-US" sz="400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400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Pre-Clearance</a:t>
            </a:r>
            <a:endParaRPr lang="en-US" sz="4000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600200"/>
            <a:ext cx="5257800" cy="4495800"/>
          </a:xfrm>
        </p:spPr>
        <p:txBody>
          <a:bodyPr/>
          <a:lstStyle/>
          <a:p>
            <a:pPr>
              <a:buClr>
                <a:srgbClr val="002060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Redistricting</a:t>
            </a:r>
            <a:endParaRPr lang="en-US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2060"/>
              </a:buClr>
              <a:buFont typeface="Arial" pitchFamily="34" charset="0"/>
              <a:buChar char="•"/>
            </a:pPr>
            <a:r>
              <a:rPr lang="en-US" dirty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Changing Polling </a:t>
            </a:r>
            <a:r>
              <a:rPr lang="en-US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Places</a:t>
            </a:r>
            <a:endParaRPr lang="en-US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2060"/>
              </a:buClr>
              <a:buFont typeface="Arial" pitchFamily="34" charset="0"/>
              <a:buChar char="•"/>
            </a:pPr>
            <a:r>
              <a:rPr lang="en-US" dirty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Modifying the </a:t>
            </a:r>
            <a:r>
              <a:rPr lang="en-US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Voting Method </a:t>
            </a:r>
            <a:r>
              <a:rPr lang="en-US" dirty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(e.g., OMR Scanner to Hand Count)</a:t>
            </a:r>
          </a:p>
        </p:txBody>
      </p:sp>
      <p:pic>
        <p:nvPicPr>
          <p:cNvPr id="7" name="Picture 6" descr="New Se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4724400"/>
            <a:ext cx="2253279" cy="1576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152400"/>
            <a:ext cx="8686800" cy="6463308"/>
          </a:xfrm>
          <a:prstGeom prst="rect">
            <a:avLst/>
          </a:prstGeom>
          <a:noFill/>
          <a:ln w="107950" cmpd="thinThick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4B7E0-B7FE-48C4-B4AE-58B9D301D235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US Department of Justice </a:t>
            </a:r>
            <a:br>
              <a:rPr lang="en-US" sz="400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400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Pre-Clearance</a:t>
            </a:r>
            <a:endParaRPr lang="en-US" sz="4000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Clr>
                <a:srgbClr val="002060"/>
              </a:buClr>
              <a:buNone/>
            </a:pPr>
            <a:r>
              <a:rPr lang="en-US" sz="2800" u="sng" dirty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For more information, please contact: </a:t>
            </a:r>
            <a:endParaRPr lang="en-US" sz="2800" u="sng" dirty="0" smtClean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>
              <a:buClr>
                <a:srgbClr val="002060"/>
              </a:buClr>
              <a:buNone/>
            </a:pPr>
            <a:r>
              <a:rPr lang="en-US" sz="280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U.S</a:t>
            </a:r>
            <a:r>
              <a:rPr lang="en-US" sz="2800" dirty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 Department of Justice, Civil 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Rights</a:t>
            </a:r>
          </a:p>
          <a:p>
            <a:pPr algn="ctr">
              <a:buClr>
                <a:srgbClr val="002060"/>
              </a:buClr>
              <a:buNone/>
            </a:pPr>
            <a:r>
              <a:rPr lang="en-US" sz="280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Division</a:t>
            </a:r>
            <a:r>
              <a:rPr lang="en-US" sz="2800" dirty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Voting 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Section</a:t>
            </a:r>
          </a:p>
          <a:p>
            <a:pPr algn="ctr">
              <a:buClr>
                <a:srgbClr val="002060"/>
              </a:buClr>
              <a:buNone/>
            </a:pPr>
            <a:r>
              <a:rPr lang="en-US" sz="280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950 </a:t>
            </a:r>
            <a:r>
              <a:rPr lang="en-US" sz="2800" dirty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Pennsylvania Ave., NW; Voting 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Section, NWB</a:t>
            </a:r>
            <a:r>
              <a:rPr lang="en-US" sz="2800" dirty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; Washington, DC 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20530 </a:t>
            </a:r>
            <a:endParaRPr lang="en-US" sz="2800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>
              <a:buClr>
                <a:srgbClr val="002060"/>
              </a:buClr>
              <a:buNone/>
            </a:pPr>
            <a:r>
              <a:rPr lang="en-US" sz="280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Phone</a:t>
            </a:r>
            <a:r>
              <a:rPr lang="en-US" sz="2800" dirty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: (800) 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253-3931</a:t>
            </a:r>
          </a:p>
          <a:p>
            <a:pPr algn="ctr">
              <a:buClr>
                <a:srgbClr val="002060"/>
              </a:buClr>
              <a:buNone/>
            </a:pPr>
            <a:r>
              <a:rPr lang="en-US" sz="280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Fax</a:t>
            </a:r>
            <a:r>
              <a:rPr lang="en-US" sz="2800" dirty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: (202) 307-3961</a:t>
            </a:r>
          </a:p>
        </p:txBody>
      </p:sp>
      <p:pic>
        <p:nvPicPr>
          <p:cNvPr id="7" name="Picture 6" descr="New Se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4724400"/>
            <a:ext cx="2253279" cy="1576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amwork">
  <a:themeElements>
    <a:clrScheme name="Teamwork 4">
      <a:dk1>
        <a:srgbClr val="006E6B"/>
      </a:dk1>
      <a:lt1>
        <a:srgbClr val="FFFFFF"/>
      </a:lt1>
      <a:dk2>
        <a:srgbClr val="006666"/>
      </a:dk2>
      <a:lt2>
        <a:srgbClr val="B9EFEE"/>
      </a:lt2>
      <a:accent1>
        <a:srgbClr val="33CCCC"/>
      </a:accent1>
      <a:accent2>
        <a:srgbClr val="6AB475"/>
      </a:accent2>
      <a:accent3>
        <a:srgbClr val="AAB8B8"/>
      </a:accent3>
      <a:accent4>
        <a:srgbClr val="DADADA"/>
      </a:accent4>
      <a:accent5>
        <a:srgbClr val="ADE2E2"/>
      </a:accent5>
      <a:accent6>
        <a:srgbClr val="5FA369"/>
      </a:accent6>
      <a:hlink>
        <a:srgbClr val="00FF99"/>
      </a:hlink>
      <a:folHlink>
        <a:srgbClr val="CCFF66"/>
      </a:folHlink>
    </a:clrScheme>
    <a:fontScheme name="Teamwork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Teamwork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Teamwork</Template>
  <TotalTime>784</TotalTime>
  <Words>566</Words>
  <Application>Microsoft Office PowerPoint</Application>
  <PresentationFormat>On-screen Show (4:3)</PresentationFormat>
  <Paragraphs>395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Teamwork</vt:lpstr>
      <vt:lpstr>Municipal Elections </vt:lpstr>
      <vt:lpstr>Overview of Training</vt:lpstr>
      <vt:lpstr>Why are you being trained?</vt:lpstr>
      <vt:lpstr>PowerPoint Presentation</vt:lpstr>
      <vt:lpstr>Voter Registration</vt:lpstr>
      <vt:lpstr>Section 5, Voting Rights Act</vt:lpstr>
      <vt:lpstr>Section 5, Voting Rights Act</vt:lpstr>
      <vt:lpstr>US Department of Justice  Pre-Clearance</vt:lpstr>
      <vt:lpstr>US Department of Justice  Pre-Clearance</vt:lpstr>
      <vt:lpstr>Uniformed and Overseas Citizens Absentee Voting Act (UOCAVA)</vt:lpstr>
      <vt:lpstr>PowerPoint Presentation</vt:lpstr>
      <vt:lpstr>Canvassing Results</vt:lpstr>
      <vt:lpstr>Recapitulation</vt:lpstr>
      <vt:lpstr>PowerPoint Presentation</vt:lpstr>
      <vt:lpstr>Campaign Finance</vt:lpstr>
      <vt:lpstr>Contact Information</vt:lpstr>
    </vt:vector>
  </TitlesOfParts>
  <Company>sos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2005 Municipal Elections</dc:title>
  <dc:creator>michael</dc:creator>
  <cp:lastModifiedBy>chrisk</cp:lastModifiedBy>
  <cp:revision>62</cp:revision>
  <dcterms:created xsi:type="dcterms:W3CDTF">2004-12-15T19:01:43Z</dcterms:created>
  <dcterms:modified xsi:type="dcterms:W3CDTF">2012-04-18T20:54:46Z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