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9967"/>
    <a:srgbClr val="0024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15" autoAdjust="0"/>
    <p:restoredTop sz="90977" autoAdjust="0"/>
  </p:normalViewPr>
  <p:slideViewPr>
    <p:cSldViewPr>
      <p:cViewPr varScale="1">
        <p:scale>
          <a:sx n="102" d="100"/>
          <a:sy n="102" d="100"/>
        </p:scale>
        <p:origin x="-1518" y="-10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notesViewPr>
    <p:cSldViewPr>
      <p:cViewPr varScale="1">
        <p:scale>
          <a:sx n="116" d="100"/>
          <a:sy n="116" d="100"/>
        </p:scale>
        <p:origin x="-316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F1B79E0-0EA3-4511-8D1D-AB0CC27EE7BD}" type="slidenum">
              <a:rPr lang="en-US"/>
              <a:pPr>
                <a:defRPr/>
              </a:pPr>
              <a:t>‹#›</a:t>
            </a:fld>
            <a:endParaRPr lang="en-US"/>
          </a:p>
        </p:txBody>
      </p:sp>
    </p:spTree>
    <p:extLst>
      <p:ext uri="{BB962C8B-B14F-4D97-AF65-F5344CB8AC3E}">
        <p14:creationId xmlns:p14="http://schemas.microsoft.com/office/powerpoint/2010/main" val="31631405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26D3B42-76B0-4271-BFA7-161861EEA63E}" type="slidenum">
              <a:rPr lang="en-US" smtClean="0"/>
              <a:pPr/>
              <a:t>1</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848D5000-3267-479F-B2E1-FBD58AE7889A}" type="slidenum">
              <a:rPr lang="en-US" smtClean="0"/>
              <a:pPr/>
              <a:t>33</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Master3"/>
          <p:cNvPicPr>
            <a:picLocks noChangeAspect="1" noChangeArrowheads="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800" dirty="0" smtClean="0">
                <a:latin typeface="+mn-lt"/>
              </a:rPr>
              <a:t/>
            </a:r>
            <a:br>
              <a:rPr lang="en-US" sz="4800" dirty="0" smtClean="0">
                <a:latin typeface="+mn-lt"/>
              </a:rPr>
            </a:br>
            <a:r>
              <a:rPr lang="en-US" sz="4000" dirty="0" smtClean="0">
                <a:latin typeface="+mn-lt"/>
              </a:rPr>
              <a:t/>
            </a:r>
            <a:br>
              <a:rPr lang="en-US" sz="4000" dirty="0" smtClean="0">
                <a:latin typeface="+mn-lt"/>
              </a:rPr>
            </a:br>
            <a:endParaRPr lang="en-US" sz="4000" dirty="0" smtClean="0">
              <a:latin typeface="+mn-lt"/>
            </a:endParaRPr>
          </a:p>
        </p:txBody>
      </p:sp>
      <p:sp>
        <p:nvSpPr>
          <p:cNvPr id="2051" name="Rectangle 3"/>
          <p:cNvSpPr>
            <a:spLocks noGrp="1" noChangeArrowheads="1"/>
          </p:cNvSpPr>
          <p:nvPr>
            <p:ph type="subTitle" idx="1"/>
          </p:nvPr>
        </p:nvSpPr>
        <p:spPr bwMode="auto">
          <a:xfrm>
            <a:off x="1066800" y="533400"/>
            <a:ext cx="6400800" cy="5486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pPr>
            <a:endParaRPr lang="en-US" sz="2400" dirty="0" smtClean="0">
              <a:latin typeface="+mn-lt"/>
            </a:endParaRPr>
          </a:p>
          <a:p>
            <a:pPr eaLnBrk="1" hangingPunct="1">
              <a:lnSpc>
                <a:spcPct val="80000"/>
              </a:lnSpc>
            </a:pPr>
            <a:r>
              <a:rPr lang="en-US" sz="4800" b="1" dirty="0" smtClean="0">
                <a:solidFill>
                  <a:srgbClr val="B19967"/>
                </a:solidFill>
                <a:latin typeface="Garamond" pitchFamily="18" charset="0"/>
              </a:rPr>
              <a:t>Absentee Ballots</a:t>
            </a:r>
          </a:p>
          <a:p>
            <a:pPr eaLnBrk="1" hangingPunct="1">
              <a:lnSpc>
                <a:spcPct val="80000"/>
              </a:lnSpc>
            </a:pPr>
            <a:endParaRPr lang="en-US" sz="2400" dirty="0" smtClean="0">
              <a:solidFill>
                <a:schemeClr val="bg1"/>
              </a:solidFill>
              <a:latin typeface="+mn-lt"/>
            </a:endParaRPr>
          </a:p>
          <a:p>
            <a:pPr eaLnBrk="1" hangingPunct="1">
              <a:lnSpc>
                <a:spcPct val="80000"/>
              </a:lnSpc>
            </a:pPr>
            <a:endParaRPr lang="en-US" sz="2400" dirty="0" smtClean="0">
              <a:solidFill>
                <a:schemeClr val="bg1"/>
              </a:solidFill>
              <a:latin typeface="+mn-lt"/>
            </a:endParaRPr>
          </a:p>
          <a:p>
            <a:pPr>
              <a:lnSpc>
                <a:spcPct val="80000"/>
              </a:lnSpc>
            </a:pPr>
            <a:r>
              <a:rPr lang="en-US" sz="3600" b="1" dirty="0" smtClean="0">
                <a:solidFill>
                  <a:schemeClr val="bg1"/>
                </a:solidFill>
                <a:latin typeface="Garamond" pitchFamily="18" charset="0"/>
              </a:rPr>
              <a:t>The Mississippi Secretary of State’s Office</a:t>
            </a:r>
          </a:p>
          <a:p>
            <a:pPr>
              <a:lnSpc>
                <a:spcPct val="80000"/>
              </a:lnSpc>
            </a:pPr>
            <a:r>
              <a:rPr lang="en-US" sz="3600" b="1" dirty="0" smtClean="0">
                <a:solidFill>
                  <a:schemeClr val="bg1"/>
                </a:solidFill>
                <a:latin typeface="Garamond" pitchFamily="18" charset="0"/>
              </a:rPr>
              <a:t>Elections Division</a:t>
            </a:r>
          </a:p>
          <a:p>
            <a:pPr>
              <a:lnSpc>
                <a:spcPct val="80000"/>
              </a:lnSpc>
            </a:pPr>
            <a:r>
              <a:rPr lang="en-US" sz="3600" b="1" dirty="0" smtClean="0">
                <a:solidFill>
                  <a:schemeClr val="bg1"/>
                </a:solidFill>
                <a:latin typeface="Garamond" pitchFamily="18" charset="0"/>
              </a:rPr>
              <a:t>2012</a:t>
            </a:r>
          </a:p>
          <a:p>
            <a:pPr eaLnBrk="1" hangingPunct="1">
              <a:lnSpc>
                <a:spcPct val="80000"/>
              </a:lnSpc>
            </a:pPr>
            <a:endParaRPr lang="en-US" sz="2400" dirty="0" smtClean="0">
              <a:solidFill>
                <a:schemeClr val="bg1"/>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B19967"/>
                </a:solidFill>
                <a:latin typeface="+mn-lt"/>
              </a:rPr>
              <a:t>Who Is Eligible:</a:t>
            </a:r>
          </a:p>
        </p:txBody>
      </p:sp>
      <p:sp>
        <p:nvSpPr>
          <p:cNvPr id="11267"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pPr>
            <a:r>
              <a:rPr lang="en-US" sz="2800" dirty="0" smtClean="0">
                <a:solidFill>
                  <a:schemeClr val="bg1"/>
                </a:solidFill>
                <a:latin typeface="+mn-lt"/>
              </a:rPr>
              <a:t>Any member of the MS Congressional Delegation absent from MS on election day, and the member’s spouse and dependents.</a:t>
            </a:r>
          </a:p>
          <a:p>
            <a:pPr eaLnBrk="1" hangingPunct="1">
              <a:lnSpc>
                <a:spcPct val="80000"/>
              </a:lnSpc>
              <a:buFont typeface="Wingdings" pitchFamily="2" charset="2"/>
              <a:buNone/>
            </a:pPr>
            <a:endParaRPr lang="en-US" sz="2800" dirty="0" smtClean="0">
              <a:solidFill>
                <a:schemeClr val="bg1"/>
              </a:solidFill>
              <a:latin typeface="+mn-lt"/>
            </a:endParaRPr>
          </a:p>
          <a:p>
            <a:pPr eaLnBrk="1" hangingPunct="1">
              <a:lnSpc>
                <a:spcPct val="80000"/>
              </a:lnSpc>
            </a:pPr>
            <a:r>
              <a:rPr lang="en-US" sz="2800" dirty="0" smtClean="0">
                <a:solidFill>
                  <a:schemeClr val="bg1"/>
                </a:solidFill>
                <a:latin typeface="+mn-lt"/>
              </a:rPr>
              <a:t>Persons required to be at work on election day during the times which the polls will be open.</a:t>
            </a:r>
          </a:p>
          <a:p>
            <a:pPr eaLnBrk="1" hangingPunct="1">
              <a:lnSpc>
                <a:spcPct val="80000"/>
              </a:lnSpc>
              <a:buFont typeface="Wingdings" pitchFamily="2" charset="2"/>
              <a:buNone/>
            </a:pPr>
            <a:endParaRPr lang="en-US" sz="2800" dirty="0" smtClean="0">
              <a:solidFill>
                <a:schemeClr val="bg1"/>
              </a:solidFill>
              <a:latin typeface="+mn-lt"/>
            </a:endParaRPr>
          </a:p>
          <a:p>
            <a:pPr eaLnBrk="1" hangingPunct="1">
              <a:lnSpc>
                <a:spcPct val="80000"/>
              </a:lnSpc>
            </a:pPr>
            <a:r>
              <a:rPr lang="en-US" sz="2800" dirty="0" smtClean="0">
                <a:solidFill>
                  <a:schemeClr val="bg1"/>
                </a:solidFill>
                <a:latin typeface="+mn-lt"/>
              </a:rPr>
              <a:t>Any citizen of MS enrolled as a student at a U.S. Military Academy.</a:t>
            </a:r>
          </a:p>
          <a:p>
            <a:pPr eaLnBrk="1" hangingPunct="1">
              <a:lnSpc>
                <a:spcPct val="80000"/>
              </a:lnSpc>
            </a:pPr>
            <a:endParaRPr lang="en-US" sz="2800" dirty="0" smtClean="0">
              <a:solidFill>
                <a:schemeClr val="bg1"/>
              </a:solidFill>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B19967"/>
                </a:solidFill>
                <a:latin typeface="+mn-lt"/>
              </a:rPr>
              <a:t>Absentee Ballot Applications</a:t>
            </a:r>
          </a:p>
        </p:txBody>
      </p:sp>
      <p:sp>
        <p:nvSpPr>
          <p:cNvPr id="12291"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pPr>
            <a:r>
              <a:rPr lang="en-US" sz="2800" dirty="0" smtClean="0">
                <a:solidFill>
                  <a:schemeClr val="bg1"/>
                </a:solidFill>
                <a:latin typeface="+mn-lt"/>
              </a:rPr>
              <a:t>The registrar is responsible for printing applications </a:t>
            </a:r>
            <a:r>
              <a:rPr lang="en-US" sz="2800" b="1" u="sng" dirty="0" smtClean="0">
                <a:solidFill>
                  <a:schemeClr val="bg1"/>
                </a:solidFill>
                <a:latin typeface="+mn-lt"/>
              </a:rPr>
              <a:t>60</a:t>
            </a:r>
            <a:r>
              <a:rPr lang="en-US" sz="2800" dirty="0" smtClean="0">
                <a:solidFill>
                  <a:schemeClr val="bg1"/>
                </a:solidFill>
                <a:latin typeface="+mn-lt"/>
              </a:rPr>
              <a:t> days prior to any election in which absentee voting is provided by law.</a:t>
            </a:r>
          </a:p>
          <a:p>
            <a:pPr eaLnBrk="1" hangingPunct="1">
              <a:lnSpc>
                <a:spcPct val="80000"/>
              </a:lnSpc>
              <a:buFont typeface="Wingdings" pitchFamily="2" charset="2"/>
              <a:buNone/>
            </a:pPr>
            <a:endParaRPr lang="en-US" sz="2800" dirty="0" smtClean="0">
              <a:solidFill>
                <a:schemeClr val="bg1"/>
              </a:solidFill>
              <a:latin typeface="+mn-lt"/>
            </a:endParaRPr>
          </a:p>
          <a:p>
            <a:pPr eaLnBrk="1" hangingPunct="1">
              <a:lnSpc>
                <a:spcPct val="80000"/>
              </a:lnSpc>
            </a:pPr>
            <a:r>
              <a:rPr lang="en-US" sz="2800" dirty="0" smtClean="0">
                <a:solidFill>
                  <a:schemeClr val="bg1"/>
                </a:solidFill>
                <a:latin typeface="+mn-lt"/>
              </a:rPr>
              <a:t>In the event a special election is called and set at a date which makes it impractical or impossible to print 60 days before, it should be as soon as practicable.</a:t>
            </a:r>
          </a:p>
          <a:p>
            <a:pPr eaLnBrk="1" hangingPunct="1">
              <a:lnSpc>
                <a:spcPct val="80000"/>
              </a:lnSpc>
              <a:buFont typeface="Wingdings" pitchFamily="2" charset="2"/>
              <a:buNone/>
            </a:pPr>
            <a:endParaRPr lang="en-US" sz="2400" dirty="0" smtClean="0">
              <a:solidFill>
                <a:schemeClr val="bg1"/>
              </a:solidFill>
              <a:latin typeface="+mn-lt"/>
            </a:endParaRPr>
          </a:p>
          <a:p>
            <a:pPr eaLnBrk="1" hangingPunct="1">
              <a:lnSpc>
                <a:spcPct val="80000"/>
              </a:lnSpc>
              <a:buFont typeface="Wingdings" pitchFamily="2" charset="2"/>
              <a:buNone/>
            </a:pPr>
            <a:r>
              <a:rPr lang="en-US" sz="2400" dirty="0" smtClean="0">
                <a:solidFill>
                  <a:schemeClr val="bg1"/>
                </a:solidFill>
                <a:latin typeface="+mn-lt"/>
              </a:rPr>
              <a:t>	Reference:  Miss. Code Ann. §23-15-625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dirty="0" smtClean="0">
                <a:solidFill>
                  <a:srgbClr val="B19967"/>
                </a:solidFill>
                <a:latin typeface="+mn-lt"/>
              </a:rPr>
              <a:t>Additional Responsibilities of Registrar: </a:t>
            </a:r>
            <a:endParaRPr lang="en-US" sz="2400" dirty="0" smtClean="0">
              <a:solidFill>
                <a:srgbClr val="B19967"/>
              </a:solidFill>
              <a:latin typeface="+mn-lt"/>
            </a:endParaRPr>
          </a:p>
        </p:txBody>
      </p:sp>
      <p:sp>
        <p:nvSpPr>
          <p:cNvPr id="13315"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dirty="0" smtClean="0">
                <a:solidFill>
                  <a:schemeClr val="bg1"/>
                </a:solidFill>
                <a:latin typeface="+mn-lt"/>
              </a:rPr>
              <a:t>The registrar shall keep a permanent ledger for the purpose of showing the number of applications and the persons to whom the applications were given.</a:t>
            </a:r>
          </a:p>
          <a:p>
            <a:pPr eaLnBrk="1" hangingPunct="1">
              <a:buFont typeface="Wingdings" pitchFamily="2" charset="2"/>
              <a:buNone/>
            </a:pPr>
            <a:endParaRPr lang="en-US" dirty="0" smtClean="0">
              <a:solidFill>
                <a:schemeClr val="bg1"/>
              </a:solidFill>
              <a:latin typeface="+mn-lt"/>
            </a:endParaRPr>
          </a:p>
          <a:p>
            <a:pPr eaLnBrk="1" hangingPunct="1">
              <a:buFont typeface="Wingdings" pitchFamily="2" charset="2"/>
              <a:buNone/>
            </a:pPr>
            <a:r>
              <a:rPr lang="en-US" sz="2400" dirty="0" smtClean="0">
                <a:solidFill>
                  <a:schemeClr val="bg1"/>
                </a:solidFill>
                <a:latin typeface="+mn-lt"/>
              </a:rPr>
              <a:t>	Reference:  Miss. Code Ann. §23-15-625</a:t>
            </a:r>
          </a:p>
          <a:p>
            <a:pPr eaLnBrk="1" hangingPunct="1"/>
            <a:endParaRPr lang="en-US" dirty="0" smtClean="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B19967"/>
                </a:solidFill>
                <a:latin typeface="+mn-lt"/>
              </a:rPr>
              <a:t>Distribution of Absentee Ballot Applications</a:t>
            </a:r>
          </a:p>
        </p:txBody>
      </p:sp>
      <p:sp>
        <p:nvSpPr>
          <p:cNvPr id="14339" name="Rectangle 3"/>
          <p:cNvSpPr>
            <a:spLocks noGrp="1" noChangeArrowheads="1"/>
          </p:cNvSpPr>
          <p:nvPr>
            <p:ph type="body" idx="1"/>
          </p:nvPr>
        </p:nvSpPr>
        <p:spPr bwMode="auto">
          <a:xfrm>
            <a:off x="457200" y="18288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pPr>
            <a:r>
              <a:rPr lang="en-US" sz="2600" dirty="0" smtClean="0">
                <a:solidFill>
                  <a:schemeClr val="bg1"/>
                </a:solidFill>
                <a:latin typeface="+mn-lt"/>
              </a:rPr>
              <a:t>The registrar shall be responsible for furnishing an absentee ballot application to any elector authorized to receive an absentee ballot; upon the oral or written request of the elector who seeks to vote by absentee ballot.</a:t>
            </a:r>
          </a:p>
          <a:p>
            <a:pPr eaLnBrk="1" hangingPunct="1">
              <a:lnSpc>
                <a:spcPct val="80000"/>
              </a:lnSpc>
            </a:pPr>
            <a:r>
              <a:rPr lang="en-US" sz="2600" dirty="0" smtClean="0">
                <a:solidFill>
                  <a:schemeClr val="bg1"/>
                </a:solidFill>
                <a:latin typeface="+mn-lt"/>
              </a:rPr>
              <a:t>The parent, child, spouse, sibling, legal guardian, those empowered with a power of attorney for that elector’s affairs or agent of the elector may orally request an absentee ballot application on behalf of the elector.</a:t>
            </a:r>
          </a:p>
          <a:p>
            <a:pPr eaLnBrk="1" hangingPunct="1">
              <a:lnSpc>
                <a:spcPct val="80000"/>
              </a:lnSpc>
              <a:buFont typeface="Wingdings" pitchFamily="2" charset="2"/>
              <a:buNone/>
            </a:pPr>
            <a:r>
              <a:rPr lang="en-US" sz="2400" dirty="0" smtClean="0">
                <a:solidFill>
                  <a:schemeClr val="bg1"/>
                </a:solidFill>
                <a:latin typeface="+mn-lt"/>
              </a:rPr>
              <a:t>	Reference: Miss. Code Ann. §23-15-627</a:t>
            </a:r>
          </a:p>
          <a:p>
            <a:pPr eaLnBrk="1" hangingPunct="1">
              <a:lnSpc>
                <a:spcPct val="80000"/>
              </a:lnSpc>
            </a:pPr>
            <a:endParaRPr lang="en-US" sz="2800" dirty="0" smtClean="0">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1143000" y="304800"/>
            <a:ext cx="7467600" cy="12192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dirty="0" smtClean="0">
                <a:solidFill>
                  <a:srgbClr val="B19967"/>
                </a:solidFill>
                <a:latin typeface="+mn-lt"/>
              </a:rPr>
              <a:t>Agents and Skilled Nursing Homes</a:t>
            </a:r>
          </a:p>
        </p:txBody>
      </p:sp>
      <p:sp>
        <p:nvSpPr>
          <p:cNvPr id="15363" name="Rectangle 3"/>
          <p:cNvSpPr>
            <a:spLocks noGrp="1" noChangeArrowheads="1"/>
          </p:cNvSpPr>
          <p:nvPr>
            <p:ph type="body" idx="1"/>
          </p:nvPr>
        </p:nvSpPr>
        <p:spPr bwMode="auto">
          <a:xfrm>
            <a:off x="762000" y="1143000"/>
            <a:ext cx="7696200" cy="46482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smtClean="0">
                <a:solidFill>
                  <a:schemeClr val="bg1"/>
                </a:solidFill>
                <a:latin typeface="+mn-lt"/>
              </a:rPr>
              <a:t>To obtain an application, an agent must have a written designation by the elector.  It must be witnessed and have the address of the witness.</a:t>
            </a:r>
          </a:p>
          <a:p>
            <a:pPr eaLnBrk="1" hangingPunct="1"/>
            <a:r>
              <a:rPr lang="en-US" sz="2800" smtClean="0">
                <a:solidFill>
                  <a:schemeClr val="bg1"/>
                </a:solidFill>
                <a:latin typeface="+mn-lt"/>
              </a:rPr>
              <a:t>The written designation is valid for one year.</a:t>
            </a:r>
          </a:p>
          <a:p>
            <a:pPr eaLnBrk="1" hangingPunct="1"/>
            <a:r>
              <a:rPr lang="en-US" sz="2800" smtClean="0">
                <a:solidFill>
                  <a:schemeClr val="bg1"/>
                </a:solidFill>
                <a:latin typeface="+mn-lt"/>
              </a:rPr>
              <a:t>Skilled nursing residents-no one may request except for family or “a person designated.”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B19967"/>
                </a:solidFill>
                <a:latin typeface="+mn-lt"/>
              </a:rPr>
              <a:t>Seal of the Municipal Clerk</a:t>
            </a:r>
          </a:p>
        </p:txBody>
      </p:sp>
      <p:sp>
        <p:nvSpPr>
          <p:cNvPr id="16387"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latin typeface="+mn-lt"/>
              </a:rPr>
              <a:t>An absentee ballot application must have the seal of the Municipal Clerk affixed to it and be initialed by the registrar or his deputy in order to be utilized to obtain an absentee ballot.</a:t>
            </a:r>
          </a:p>
          <a:p>
            <a:pPr marL="0" indent="0" eaLnBrk="1" hangingPunct="1">
              <a:buNone/>
            </a:pPr>
            <a:endParaRPr lang="en-US" dirty="0" smtClean="0">
              <a:solidFill>
                <a:schemeClr val="bg1"/>
              </a:solidFill>
              <a:latin typeface="+mn-lt"/>
            </a:endParaRPr>
          </a:p>
          <a:p>
            <a:pPr eaLnBrk="1" hangingPunct="1">
              <a:buFontTx/>
              <a:buNone/>
            </a:pPr>
            <a:r>
              <a:rPr lang="en-US" sz="2400" dirty="0" smtClean="0">
                <a:solidFill>
                  <a:schemeClr val="bg1"/>
                </a:solidFill>
                <a:latin typeface="+mn-lt"/>
              </a:rPr>
              <a:t>Reference:  Miss. Code Ann. §23-15-627</a:t>
            </a:r>
          </a:p>
          <a:p>
            <a:pPr eaLnBrk="1" hangingPunct="1"/>
            <a:endParaRPr lang="en-US" dirty="0" smtClean="0">
              <a:solidFill>
                <a:schemeClr val="bg1"/>
              </a:solidFill>
              <a:latin typeface="+mn-lt"/>
            </a:endParaRPr>
          </a:p>
          <a:p>
            <a:pPr eaLnBrk="1" hangingPunct="1">
              <a:buFont typeface="Wingdings" pitchFamily="2" charset="2"/>
              <a:buNone/>
            </a:pPr>
            <a:endParaRPr lang="en-US" sz="2400" dirty="0" smtClean="0">
              <a:solidFill>
                <a:schemeClr val="bg1"/>
              </a:solidFill>
              <a:latin typeface="+mn-lt"/>
            </a:endParaRPr>
          </a:p>
          <a:p>
            <a:pPr eaLnBrk="1" hangingPunct="1">
              <a:buFont typeface="Wingdings" pitchFamily="2" charset="2"/>
              <a:buNone/>
            </a:pPr>
            <a:endParaRPr lang="en-US" sz="2400" dirty="0" smtClean="0">
              <a:solidFill>
                <a:schemeClr val="bg1"/>
              </a:solidFill>
              <a:latin typeface="+mn-lt"/>
            </a:endParaRPr>
          </a:p>
          <a:p>
            <a:pPr eaLnBrk="1" hangingPunct="1">
              <a:buFont typeface="Wingdings" pitchFamily="2" charset="2"/>
              <a:buNone/>
            </a:pPr>
            <a:endParaRPr lang="en-US" sz="2400" dirty="0" smtClean="0">
              <a:solidFill>
                <a:schemeClr val="bg1"/>
              </a:solidFill>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B19967"/>
                </a:solidFill>
                <a:latin typeface="+mn-lt"/>
              </a:rPr>
              <a:t>Absentee Ballot Application</a:t>
            </a:r>
          </a:p>
        </p:txBody>
      </p:sp>
      <p:sp>
        <p:nvSpPr>
          <p:cNvPr id="17411"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dirty="0" smtClean="0">
                <a:solidFill>
                  <a:schemeClr val="bg1"/>
                </a:solidFill>
                <a:latin typeface="+mn-lt"/>
              </a:rPr>
              <a:t>A reproduction of an absentee ballot application shall not be valid unless it is a reproduction provided by the office of the registrar of the jurisdiction in which the election is being held and which contains the original seal and initials of the registrar or deputy registrar.</a:t>
            </a:r>
          </a:p>
          <a:p>
            <a:pPr eaLnBrk="1" hangingPunct="1">
              <a:buFont typeface="Wingdings" pitchFamily="2" charset="2"/>
              <a:buNone/>
            </a:pPr>
            <a:endParaRPr lang="en-US" sz="2800" dirty="0" smtClean="0">
              <a:solidFill>
                <a:schemeClr val="bg1"/>
              </a:solidFill>
              <a:latin typeface="+mn-lt"/>
            </a:endParaRPr>
          </a:p>
          <a:p>
            <a:pPr eaLnBrk="1" hangingPunct="1">
              <a:buFont typeface="Wingdings" pitchFamily="2" charset="2"/>
              <a:buNone/>
            </a:pPr>
            <a:r>
              <a:rPr lang="en-US" sz="2400" dirty="0" smtClean="0">
                <a:solidFill>
                  <a:schemeClr val="bg1"/>
                </a:solidFill>
                <a:latin typeface="+mn-lt"/>
              </a:rPr>
              <a:t>	Reference:  Miss. Code Ann. §23-15-627</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B19967"/>
                </a:solidFill>
                <a:latin typeface="+mn-lt"/>
              </a:rPr>
              <a:t>“Certificate of Delivery”</a:t>
            </a:r>
            <a:br>
              <a:rPr lang="en-US" smtClean="0">
                <a:solidFill>
                  <a:srgbClr val="B19967"/>
                </a:solidFill>
                <a:latin typeface="+mn-lt"/>
              </a:rPr>
            </a:br>
            <a:endParaRPr lang="en-US" smtClean="0">
              <a:solidFill>
                <a:srgbClr val="B19967"/>
              </a:solidFill>
              <a:latin typeface="+mn-lt"/>
            </a:endParaRPr>
          </a:p>
        </p:txBody>
      </p:sp>
      <p:sp>
        <p:nvSpPr>
          <p:cNvPr id="18435"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dirty="0" smtClean="0">
                <a:solidFill>
                  <a:schemeClr val="bg1"/>
                </a:solidFill>
                <a:latin typeface="+mn-lt"/>
              </a:rPr>
              <a:t>Third parties procuring applications for others must complete and sign a new section of the application designated </a:t>
            </a:r>
            <a:r>
              <a:rPr lang="en-US" sz="2800" b="1" u="sng" dirty="0" smtClean="0">
                <a:solidFill>
                  <a:schemeClr val="bg1"/>
                </a:solidFill>
                <a:latin typeface="+mn-lt"/>
              </a:rPr>
              <a:t>“CERTIFICATE OF DELIVERY”</a:t>
            </a:r>
            <a:r>
              <a:rPr lang="en-US" sz="2800" dirty="0" smtClean="0">
                <a:solidFill>
                  <a:schemeClr val="bg1"/>
                </a:solidFill>
                <a:latin typeface="+mn-lt"/>
              </a:rPr>
              <a:t> on each application the third parties are procuring, identifying themselves and the voters for whom they are acquiring the applications.</a:t>
            </a:r>
          </a:p>
          <a:p>
            <a:pPr eaLnBrk="1" hangingPunct="1">
              <a:buFont typeface="Wingdings" pitchFamily="2" charset="2"/>
              <a:buNone/>
            </a:pPr>
            <a:r>
              <a:rPr lang="en-US" sz="2400" dirty="0" smtClean="0">
                <a:solidFill>
                  <a:schemeClr val="bg1"/>
                </a:solidFill>
                <a:latin typeface="+mn-lt"/>
              </a:rPr>
              <a:t>	</a:t>
            </a:r>
          </a:p>
          <a:p>
            <a:pPr eaLnBrk="1" hangingPunct="1">
              <a:buFont typeface="Wingdings" pitchFamily="2" charset="2"/>
              <a:buNone/>
            </a:pPr>
            <a:r>
              <a:rPr lang="en-US" sz="2400" dirty="0" smtClean="0">
                <a:solidFill>
                  <a:schemeClr val="bg1"/>
                </a:solidFill>
                <a:latin typeface="+mn-lt"/>
              </a:rPr>
              <a:t>Reference:  Miss. Code Ann. §23-15-625</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smtClean="0">
                <a:solidFill>
                  <a:srgbClr val="B19967"/>
                </a:solidFill>
                <a:latin typeface="+mn-lt"/>
              </a:rPr>
              <a:t>“Request for Absentee Ballot Application by Third Person”</a:t>
            </a:r>
          </a:p>
        </p:txBody>
      </p:sp>
      <p:sp>
        <p:nvSpPr>
          <p:cNvPr id="19460"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dirty="0" smtClean="0">
                <a:solidFill>
                  <a:schemeClr val="bg1"/>
                </a:solidFill>
                <a:latin typeface="+mn-lt"/>
              </a:rPr>
              <a:t>If the third party person acquiring an application for a voter is unable to write the information required, the Municipal Clerk or Deputy Clerk may write the information on the form.</a:t>
            </a:r>
            <a:endParaRPr lang="en-US" sz="3600" b="1" u="sng" dirty="0" smtClean="0">
              <a:solidFill>
                <a:schemeClr val="bg1"/>
              </a:solidFill>
              <a:latin typeface="+mn-lt"/>
            </a:endParaRPr>
          </a:p>
          <a:p>
            <a:pPr eaLnBrk="1" hangingPunct="1">
              <a:buFont typeface="Wingdings" pitchFamily="2" charset="2"/>
              <a:buNone/>
            </a:pPr>
            <a:r>
              <a:rPr lang="en-US" sz="2400" dirty="0" smtClean="0">
                <a:solidFill>
                  <a:schemeClr val="bg1"/>
                </a:solidFill>
                <a:latin typeface="+mn-lt"/>
              </a:rPr>
              <a:t>	</a:t>
            </a:r>
          </a:p>
          <a:p>
            <a:pPr eaLnBrk="1" hangingPunct="1">
              <a:buFont typeface="Wingdings" pitchFamily="2" charset="2"/>
              <a:buNone/>
            </a:pPr>
            <a:r>
              <a:rPr lang="en-US" sz="2400" dirty="0" smtClean="0">
                <a:solidFill>
                  <a:schemeClr val="bg1"/>
                </a:solidFill>
                <a:latin typeface="+mn-lt"/>
              </a:rPr>
              <a:t>Reference:  Miss. Code Ann. §23-15-625</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B19967"/>
                </a:solidFill>
                <a:latin typeface="+mn-lt"/>
              </a:rPr>
              <a:t>Notarizing Applications</a:t>
            </a:r>
          </a:p>
        </p:txBody>
      </p:sp>
      <p:sp>
        <p:nvSpPr>
          <p:cNvPr id="20483"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dirty="0" smtClean="0">
                <a:solidFill>
                  <a:schemeClr val="bg1"/>
                </a:solidFill>
                <a:latin typeface="+mn-lt"/>
              </a:rPr>
              <a:t>Applications must be notarized or sworn and subscribed to by another official authorized to witness absentee balloting.</a:t>
            </a:r>
          </a:p>
          <a:p>
            <a:pPr eaLnBrk="1" hangingPunct="1">
              <a:buFont typeface="Wingdings" pitchFamily="2" charset="2"/>
              <a:buNone/>
            </a:pPr>
            <a:endParaRPr lang="en-US" dirty="0" smtClean="0">
              <a:solidFill>
                <a:schemeClr val="bg1"/>
              </a:solidFill>
              <a:latin typeface="+mn-lt"/>
            </a:endParaRPr>
          </a:p>
          <a:p>
            <a:pPr eaLnBrk="1" hangingPunct="1">
              <a:buFont typeface="Wingdings" pitchFamily="2" charset="2"/>
              <a:buNone/>
            </a:pPr>
            <a:r>
              <a:rPr lang="en-US" sz="2400" dirty="0" smtClean="0">
                <a:solidFill>
                  <a:schemeClr val="bg1"/>
                </a:solidFill>
                <a:latin typeface="+mn-lt"/>
              </a:rPr>
              <a:t>	Reference: Miss. Code Ann. §23-15-715(b)</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dirty="0" smtClean="0">
                <a:solidFill>
                  <a:srgbClr val="B19967"/>
                </a:solidFill>
                <a:latin typeface="+mn-lt"/>
              </a:rPr>
              <a:t>Who evaluates absentee ballots?</a:t>
            </a:r>
          </a:p>
        </p:txBody>
      </p:sp>
      <p:sp>
        <p:nvSpPr>
          <p:cNvPr id="3075"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dirty="0" smtClean="0">
                <a:solidFill>
                  <a:schemeClr val="bg1"/>
                </a:solidFill>
                <a:latin typeface="+mn-lt"/>
              </a:rPr>
              <a:t>Poll managers have the final word on absentee ballots.</a:t>
            </a:r>
          </a:p>
          <a:p>
            <a:pPr eaLnBrk="1" hangingPunct="1"/>
            <a:r>
              <a:rPr lang="en-US" sz="2800" dirty="0" smtClean="0">
                <a:solidFill>
                  <a:schemeClr val="bg1"/>
                </a:solidFill>
                <a:latin typeface="+mn-lt"/>
              </a:rPr>
              <a:t>Absentee ballots are not “re-counted” during canvassing.</a:t>
            </a:r>
          </a:p>
          <a:p>
            <a:pPr eaLnBrk="1" hangingPunct="1"/>
            <a:r>
              <a:rPr lang="en-US" sz="2800" dirty="0" smtClean="0">
                <a:solidFill>
                  <a:schemeClr val="bg1"/>
                </a:solidFill>
                <a:latin typeface="+mn-lt"/>
              </a:rPr>
              <a:t>Poll managers must be trained to handle absentee ballots appropriately.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smtClean="0">
                <a:solidFill>
                  <a:srgbClr val="B19967"/>
                </a:solidFill>
                <a:latin typeface="+mn-lt"/>
              </a:rPr>
              <a:t>Exceptions to Notarizing Applications</a:t>
            </a:r>
          </a:p>
        </p:txBody>
      </p:sp>
      <p:sp>
        <p:nvSpPr>
          <p:cNvPr id="21507" name="Rectangle 3"/>
          <p:cNvSpPr>
            <a:spLocks noGrp="1" noChangeArrowheads="1"/>
          </p:cNvSpPr>
          <p:nvPr>
            <p:ph type="body" idx="1"/>
          </p:nvPr>
        </p:nvSpPr>
        <p:spPr bwMode="auto">
          <a:xfrm>
            <a:off x="457200" y="1524000"/>
            <a:ext cx="8229600" cy="46021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n-US" dirty="0" smtClean="0">
                <a:solidFill>
                  <a:schemeClr val="bg1"/>
                </a:solidFill>
                <a:latin typeface="+mn-lt"/>
              </a:rPr>
              <a:t>Applications of the temporarily or permanently disabled are </a:t>
            </a:r>
            <a:r>
              <a:rPr lang="en-US" b="1" u="sng" dirty="0" smtClean="0">
                <a:solidFill>
                  <a:schemeClr val="bg1"/>
                </a:solidFill>
                <a:latin typeface="+mn-lt"/>
              </a:rPr>
              <a:t>NOT</a:t>
            </a:r>
            <a:r>
              <a:rPr lang="en-US" dirty="0" smtClean="0">
                <a:solidFill>
                  <a:schemeClr val="bg1"/>
                </a:solidFill>
                <a:latin typeface="+mn-lt"/>
              </a:rPr>
              <a:t> required to be notarized but must be:</a:t>
            </a:r>
          </a:p>
          <a:p>
            <a:pPr lvl="1" eaLnBrk="1" hangingPunct="1">
              <a:lnSpc>
                <a:spcPct val="90000"/>
              </a:lnSpc>
              <a:buFont typeface="Wingdings" pitchFamily="2" charset="2"/>
              <a:buChar char="§"/>
            </a:pPr>
            <a:r>
              <a:rPr lang="en-US" dirty="0" smtClean="0">
                <a:solidFill>
                  <a:schemeClr val="bg1"/>
                </a:solidFill>
                <a:latin typeface="+mn-lt"/>
              </a:rPr>
              <a:t>Witnessed and signed by a person eighteen (18) years of age or older.</a:t>
            </a:r>
          </a:p>
          <a:p>
            <a:pPr lvl="1" eaLnBrk="1" hangingPunct="1">
              <a:lnSpc>
                <a:spcPct val="90000"/>
              </a:lnSpc>
              <a:buFont typeface="Wingdings" pitchFamily="2" charset="2"/>
              <a:buChar char="§"/>
            </a:pPr>
            <a:r>
              <a:rPr lang="en-US" dirty="0" smtClean="0">
                <a:solidFill>
                  <a:schemeClr val="bg1"/>
                </a:solidFill>
                <a:latin typeface="+mn-lt"/>
              </a:rPr>
              <a:t>This person does not have to be a registered voter.</a:t>
            </a:r>
          </a:p>
          <a:p>
            <a:pPr lvl="1" eaLnBrk="1" hangingPunct="1">
              <a:lnSpc>
                <a:spcPct val="90000"/>
              </a:lnSpc>
              <a:buFontTx/>
              <a:buNone/>
            </a:pPr>
            <a:endParaRPr lang="en-US" sz="2000" dirty="0" smtClean="0">
              <a:solidFill>
                <a:schemeClr val="bg1"/>
              </a:solidFill>
              <a:latin typeface="+mn-lt"/>
            </a:endParaRPr>
          </a:p>
          <a:p>
            <a:pPr lvl="1" eaLnBrk="1" hangingPunct="1">
              <a:lnSpc>
                <a:spcPct val="90000"/>
              </a:lnSpc>
              <a:buFontTx/>
              <a:buNone/>
            </a:pPr>
            <a:r>
              <a:rPr lang="en-US" sz="2400" dirty="0" smtClean="0">
                <a:solidFill>
                  <a:schemeClr val="bg1"/>
                </a:solidFill>
                <a:latin typeface="+mn-lt"/>
              </a:rPr>
              <a:t>Reference:  Miss. Code Ann. §23-15-715(b)</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rgbClr val="B19967"/>
                </a:solidFill>
                <a:latin typeface="+mn-lt"/>
              </a:rPr>
              <a:t>Who can automatically receive Absentee </a:t>
            </a:r>
            <a:r>
              <a:rPr lang="en-US" dirty="0">
                <a:solidFill>
                  <a:srgbClr val="B19967"/>
                </a:solidFill>
                <a:latin typeface="+mn-lt"/>
              </a:rPr>
              <a:t>B</a:t>
            </a:r>
            <a:r>
              <a:rPr lang="en-US" dirty="0" smtClean="0">
                <a:solidFill>
                  <a:srgbClr val="B19967"/>
                </a:solidFill>
                <a:latin typeface="+mn-lt"/>
              </a:rPr>
              <a:t>allots?</a:t>
            </a:r>
          </a:p>
        </p:txBody>
      </p:sp>
      <p:sp>
        <p:nvSpPr>
          <p:cNvPr id="22531" name="Rectangle 3"/>
          <p:cNvSpPr>
            <a:spLocks noGrp="1" noChangeArrowheads="1"/>
          </p:cNvSpPr>
          <p:nvPr>
            <p:ph type="body" idx="1"/>
          </p:nvPr>
        </p:nvSpPr>
        <p:spPr bwMode="auto">
          <a:xfrm>
            <a:off x="457200" y="17526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pPr>
            <a:r>
              <a:rPr lang="en-US" sz="2800" dirty="0" smtClean="0">
                <a:solidFill>
                  <a:schemeClr val="bg1"/>
                </a:solidFill>
                <a:latin typeface="+mn-lt"/>
              </a:rPr>
              <a:t>An application for an absentee ballot of a person who is permanently physically disabled may be accompanied by a statement signed and sworn to by a physician or nurse practitioner indicating the person is permanently physically disabled, may automatically receive an absentee ballot for all elections on a continuing basis without the necessity for reapplication.</a:t>
            </a:r>
          </a:p>
          <a:p>
            <a:pPr eaLnBrk="1" hangingPunct="1">
              <a:lnSpc>
                <a:spcPct val="80000"/>
              </a:lnSpc>
              <a:buFont typeface="Wingdings" pitchFamily="2" charset="2"/>
              <a:buNone/>
            </a:pPr>
            <a:endParaRPr lang="en-US" sz="2800" dirty="0" smtClean="0">
              <a:solidFill>
                <a:schemeClr val="bg1"/>
              </a:solidFill>
              <a:latin typeface="+mn-lt"/>
            </a:endParaRPr>
          </a:p>
          <a:p>
            <a:pPr eaLnBrk="1" hangingPunct="1">
              <a:lnSpc>
                <a:spcPct val="80000"/>
              </a:lnSpc>
              <a:buFont typeface="Wingdings" pitchFamily="2" charset="2"/>
              <a:buNone/>
            </a:pPr>
            <a:r>
              <a:rPr lang="en-US" sz="2800" dirty="0" smtClean="0">
                <a:solidFill>
                  <a:schemeClr val="bg1"/>
                </a:solidFill>
                <a:latin typeface="+mn-lt"/>
              </a:rPr>
              <a:t>	</a:t>
            </a:r>
            <a:r>
              <a:rPr lang="en-US" sz="2400" dirty="0" smtClean="0">
                <a:solidFill>
                  <a:schemeClr val="bg1"/>
                </a:solidFill>
                <a:latin typeface="+mn-lt"/>
              </a:rPr>
              <a:t>Reference:  Miss. Code Ann. §23-15-629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B19967"/>
                </a:solidFill>
                <a:latin typeface="+mn-lt"/>
              </a:rPr>
              <a:t>Request by Telephone</a:t>
            </a:r>
          </a:p>
        </p:txBody>
      </p:sp>
      <p:sp>
        <p:nvSpPr>
          <p:cNvPr id="23555" name="Rectangle 3"/>
          <p:cNvSpPr>
            <a:spLocks noGrp="1" noChangeArrowheads="1"/>
          </p:cNvSpPr>
          <p:nvPr>
            <p:ph type="body" idx="1"/>
          </p:nvPr>
        </p:nvSpPr>
        <p:spPr bwMode="auto">
          <a:xfrm>
            <a:off x="533400" y="17526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n-US" sz="2600" dirty="0" smtClean="0">
                <a:solidFill>
                  <a:schemeClr val="bg1"/>
                </a:solidFill>
                <a:latin typeface="+mn-lt"/>
              </a:rPr>
              <a:t>The registrar is authorized to accept requests for absentee ballots by telephone.</a:t>
            </a:r>
          </a:p>
          <a:p>
            <a:pPr eaLnBrk="1" hangingPunct="1">
              <a:lnSpc>
                <a:spcPct val="90000"/>
              </a:lnSpc>
            </a:pPr>
            <a:r>
              <a:rPr lang="en-US" sz="2600" dirty="0" smtClean="0">
                <a:solidFill>
                  <a:schemeClr val="bg1"/>
                </a:solidFill>
                <a:latin typeface="+mn-lt"/>
              </a:rPr>
              <a:t>The registrar shall ascertain the name and complete address of the person making the telephone request and print on the application, the name and complete address of the requestor, the relation to the voter if other than the voter, and the date the request was made.</a:t>
            </a:r>
          </a:p>
          <a:p>
            <a:pPr eaLnBrk="1" hangingPunct="1">
              <a:lnSpc>
                <a:spcPct val="90000"/>
              </a:lnSpc>
              <a:buFont typeface="Wingdings" pitchFamily="2" charset="2"/>
              <a:buNone/>
            </a:pPr>
            <a:endParaRPr lang="en-US" sz="2400" dirty="0" smtClean="0">
              <a:solidFill>
                <a:schemeClr val="bg1"/>
              </a:solidFill>
              <a:latin typeface="+mn-lt"/>
            </a:endParaRPr>
          </a:p>
          <a:p>
            <a:pPr eaLnBrk="1" hangingPunct="1">
              <a:lnSpc>
                <a:spcPct val="90000"/>
              </a:lnSpc>
              <a:buFont typeface="Wingdings" pitchFamily="2" charset="2"/>
              <a:buNone/>
            </a:pPr>
            <a:r>
              <a:rPr lang="en-US" sz="2400" dirty="0" smtClean="0">
                <a:solidFill>
                  <a:schemeClr val="bg1"/>
                </a:solidFill>
                <a:latin typeface="+mn-lt"/>
              </a:rPr>
              <a:t>	Reference:  Miss. Code Ann. §23-15-657</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B19967"/>
                </a:solidFill>
                <a:latin typeface="+mn-lt"/>
              </a:rPr>
              <a:t>Delivery of Ballots to Applicant</a:t>
            </a:r>
          </a:p>
        </p:txBody>
      </p:sp>
      <p:sp>
        <p:nvSpPr>
          <p:cNvPr id="24579"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n-US" sz="2400" dirty="0" smtClean="0">
                <a:solidFill>
                  <a:schemeClr val="bg1"/>
                </a:solidFill>
                <a:latin typeface="+mn-lt"/>
              </a:rPr>
              <a:t>The registrar shall only deliver the ballots to the applicant by mail or to the applicant in the registrar’s office</a:t>
            </a:r>
          </a:p>
          <a:p>
            <a:pPr eaLnBrk="1" hangingPunct="1">
              <a:lnSpc>
                <a:spcPct val="90000"/>
              </a:lnSpc>
            </a:pPr>
            <a:r>
              <a:rPr lang="en-US" sz="2400" dirty="0" smtClean="0">
                <a:solidFill>
                  <a:schemeClr val="bg1"/>
                </a:solidFill>
                <a:latin typeface="+mn-lt"/>
              </a:rPr>
              <a:t>The elector shall fill in his ballot in secret, then fold the ballot and deposit it in the envelope furnished by the registrar.</a:t>
            </a:r>
          </a:p>
          <a:p>
            <a:pPr eaLnBrk="1" hangingPunct="1">
              <a:lnSpc>
                <a:spcPct val="90000"/>
              </a:lnSpc>
            </a:pPr>
            <a:r>
              <a:rPr lang="en-US" sz="2400" dirty="0" smtClean="0">
                <a:solidFill>
                  <a:schemeClr val="bg1"/>
                </a:solidFill>
                <a:latin typeface="+mn-lt"/>
              </a:rPr>
              <a:t>After sealing the envelope, the voter shall swear to an affidavit printed on the back of the envelope containing the applicant’s signature.</a:t>
            </a:r>
          </a:p>
          <a:p>
            <a:pPr eaLnBrk="1" hangingPunct="1">
              <a:lnSpc>
                <a:spcPct val="90000"/>
              </a:lnSpc>
            </a:pPr>
            <a:endParaRPr lang="en-US" sz="2400" dirty="0" smtClean="0">
              <a:solidFill>
                <a:schemeClr val="bg1"/>
              </a:solidFill>
              <a:latin typeface="+mn-lt"/>
            </a:endParaRPr>
          </a:p>
          <a:p>
            <a:pPr eaLnBrk="1" hangingPunct="1">
              <a:lnSpc>
                <a:spcPct val="90000"/>
              </a:lnSpc>
              <a:buFont typeface="Wingdings" pitchFamily="2" charset="2"/>
              <a:buNone/>
            </a:pPr>
            <a:r>
              <a:rPr lang="en-US" sz="2600" dirty="0" smtClean="0">
                <a:solidFill>
                  <a:schemeClr val="bg1"/>
                </a:solidFill>
                <a:latin typeface="+mn-lt"/>
              </a:rPr>
              <a:t>	Reference: Miss. Code Ann. §23-15-719</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B19967"/>
                </a:solidFill>
                <a:latin typeface="+mn-lt"/>
              </a:rPr>
              <a:t>Absentee Voting by Mail</a:t>
            </a:r>
            <a:br>
              <a:rPr lang="en-US" smtClean="0">
                <a:solidFill>
                  <a:srgbClr val="B19967"/>
                </a:solidFill>
                <a:latin typeface="+mn-lt"/>
              </a:rPr>
            </a:br>
            <a:r>
              <a:rPr lang="en-US" sz="2800" smtClean="0">
                <a:solidFill>
                  <a:srgbClr val="B19967"/>
                </a:solidFill>
                <a:latin typeface="+mn-lt"/>
              </a:rPr>
              <a:t>Miss. Code Ann. 23-15-715(b)</a:t>
            </a:r>
          </a:p>
        </p:txBody>
      </p:sp>
      <p:sp>
        <p:nvSpPr>
          <p:cNvPr id="25604"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609600" indent="-609600" eaLnBrk="1" hangingPunct="1">
              <a:buFont typeface="Wingdings" pitchFamily="2" charset="2"/>
              <a:buNone/>
            </a:pPr>
            <a:r>
              <a:rPr lang="en-US" sz="2200" b="1" dirty="0" smtClean="0">
                <a:solidFill>
                  <a:schemeClr val="bg1"/>
                </a:solidFill>
              </a:rPr>
              <a:t>Voters eligible to vote by mail: </a:t>
            </a:r>
          </a:p>
          <a:p>
            <a:pPr marL="609600" indent="-609600" eaLnBrk="1" hangingPunct="1">
              <a:buFont typeface="Wingdings" pitchFamily="2" charset="2"/>
              <a:buNone/>
            </a:pPr>
            <a:r>
              <a:rPr lang="en-US" sz="2200" dirty="0" smtClean="0">
                <a:solidFill>
                  <a:schemeClr val="bg1"/>
                </a:solidFill>
              </a:rPr>
              <a:t>1. Voters who are temporarily residing outside the municipality.</a:t>
            </a:r>
          </a:p>
          <a:p>
            <a:pPr marL="609600" indent="-609600" eaLnBrk="1" hangingPunct="1">
              <a:buFont typeface="Wingdings" pitchFamily="2" charset="2"/>
              <a:buNone/>
            </a:pPr>
            <a:r>
              <a:rPr lang="en-US" sz="2200" dirty="0" smtClean="0">
                <a:solidFill>
                  <a:schemeClr val="bg1"/>
                </a:solidFill>
              </a:rPr>
              <a:t>2. Voters who are temporarily or permanently physically disabled.</a:t>
            </a:r>
          </a:p>
          <a:p>
            <a:pPr marL="609600" indent="-609600" eaLnBrk="1" hangingPunct="1">
              <a:buFont typeface="Wingdings" pitchFamily="2" charset="2"/>
              <a:buNone/>
            </a:pPr>
            <a:r>
              <a:rPr lang="en-US" sz="2200" dirty="0" smtClean="0">
                <a:solidFill>
                  <a:schemeClr val="bg1"/>
                </a:solidFill>
              </a:rPr>
              <a:t>3.  Voters who are Sixty-five (65) years of age or older.</a:t>
            </a:r>
          </a:p>
          <a:p>
            <a:pPr marL="609600" indent="-609600" eaLnBrk="1" hangingPunct="1">
              <a:buFont typeface="Wingdings" pitchFamily="2" charset="2"/>
              <a:buNone/>
            </a:pPr>
            <a:r>
              <a:rPr lang="en-US" sz="2200" dirty="0" smtClean="0">
                <a:solidFill>
                  <a:schemeClr val="bg1"/>
                </a:solidFill>
              </a:rPr>
              <a:t>4.  The parents, spouse, or dependents of temporarily or permanently disabled persons who are hospitalized outside of their counties of residence or more than 50 miles away from their residence if those persons will be with them on election day.</a:t>
            </a:r>
          </a:p>
          <a:p>
            <a:pPr marL="609600" indent="-609600" eaLnBrk="1" hangingPunct="1">
              <a:buFont typeface="Wingdings" pitchFamily="2" charset="2"/>
              <a:buNone/>
            </a:pPr>
            <a:endParaRPr lang="en-US" sz="2400" dirty="0" smtClean="0">
              <a:latin typeface="+mn-lt"/>
            </a:endParaRPr>
          </a:p>
          <a:p>
            <a:pPr marL="609600" indent="-609600" eaLnBrk="1" hangingPunct="1">
              <a:buFont typeface="Wingdings" pitchFamily="2" charset="2"/>
              <a:buNone/>
            </a:pPr>
            <a:endParaRPr lang="en-US" sz="2400" dirty="0" smtClean="0">
              <a:latin typeface="+mn-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B19967"/>
                </a:solidFill>
                <a:latin typeface="+mn-lt"/>
              </a:rPr>
              <a:t>Instructions to Absent Electors</a:t>
            </a:r>
          </a:p>
        </p:txBody>
      </p:sp>
      <p:sp>
        <p:nvSpPr>
          <p:cNvPr id="26627"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609600" indent="-609600" eaLnBrk="1" hangingPunct="1">
              <a:lnSpc>
                <a:spcPct val="90000"/>
              </a:lnSpc>
            </a:pPr>
            <a:r>
              <a:rPr lang="en-US" sz="3600" b="1" dirty="0" smtClean="0">
                <a:solidFill>
                  <a:schemeClr val="bg1"/>
                </a:solidFill>
                <a:latin typeface="+mn-lt"/>
              </a:rPr>
              <a:t>The registrar shall enclose with each ballot provided to an absent elector separate printed instructions furnished by him containing information provided in Miss. Code Ann. §23-15-631</a:t>
            </a:r>
            <a:r>
              <a:rPr lang="en-US" b="1" dirty="0" smtClean="0">
                <a:solidFill>
                  <a:schemeClr val="bg1"/>
                </a:solidFill>
                <a:latin typeface="+mn-lt"/>
              </a:rPr>
              <a:t>.</a:t>
            </a:r>
          </a:p>
          <a:p>
            <a:pPr marL="609600" indent="-609600" eaLnBrk="1" hangingPunct="1">
              <a:lnSpc>
                <a:spcPct val="90000"/>
              </a:lnSpc>
              <a:buFont typeface="Wingdings" pitchFamily="2" charset="2"/>
              <a:buNone/>
            </a:pPr>
            <a:r>
              <a:rPr lang="en-US" dirty="0" smtClean="0">
                <a:solidFill>
                  <a:schemeClr val="bg1"/>
                </a:solidFill>
                <a:latin typeface="+mn-lt"/>
              </a:rPr>
              <a:t>	</a:t>
            </a:r>
          </a:p>
          <a:p>
            <a:pPr marL="609600" indent="-609600" eaLnBrk="1" hangingPunct="1">
              <a:lnSpc>
                <a:spcPct val="90000"/>
              </a:lnSpc>
              <a:buFont typeface="Wingdings" pitchFamily="2" charset="2"/>
              <a:buNone/>
            </a:pPr>
            <a:r>
              <a:rPr lang="en-US" dirty="0" smtClean="0">
                <a:latin typeface="+mn-lt"/>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B19967"/>
                </a:solidFill>
                <a:latin typeface="+mn-lt"/>
              </a:rPr>
              <a:t>Voter Receiving Assistance</a:t>
            </a:r>
          </a:p>
        </p:txBody>
      </p:sp>
      <p:sp>
        <p:nvSpPr>
          <p:cNvPr id="27651"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dirty="0" smtClean="0">
                <a:solidFill>
                  <a:schemeClr val="bg1"/>
                </a:solidFill>
                <a:latin typeface="+mn-lt"/>
              </a:rPr>
              <a:t>If the voter has received assistance in marking his ballot, the person providing assistance shall complete the </a:t>
            </a:r>
            <a:r>
              <a:rPr lang="en-US" sz="2800" b="1" u="sng" dirty="0" smtClean="0">
                <a:solidFill>
                  <a:schemeClr val="bg1"/>
                </a:solidFill>
                <a:latin typeface="+mn-lt"/>
              </a:rPr>
              <a:t>CERTIFICATE OF PERSON PROVIDING VOTER ASSISTANCE</a:t>
            </a:r>
            <a:r>
              <a:rPr lang="en-US" sz="2800" dirty="0" smtClean="0">
                <a:solidFill>
                  <a:schemeClr val="bg1"/>
                </a:solidFill>
                <a:latin typeface="+mn-lt"/>
              </a:rPr>
              <a:t>, which shall be printed on the back of the envelope containing the applicant’s ballot.</a:t>
            </a:r>
          </a:p>
          <a:p>
            <a:pPr eaLnBrk="1" hangingPunct="1">
              <a:buFont typeface="Wingdings" pitchFamily="2" charset="2"/>
              <a:buNone/>
            </a:pPr>
            <a:endParaRPr lang="en-US" sz="2800" dirty="0" smtClean="0">
              <a:solidFill>
                <a:schemeClr val="bg1"/>
              </a:solidFill>
              <a:latin typeface="+mn-lt"/>
            </a:endParaRPr>
          </a:p>
          <a:p>
            <a:pPr eaLnBrk="1" hangingPunct="1">
              <a:buFont typeface="Wingdings" pitchFamily="2" charset="2"/>
              <a:buNone/>
            </a:pPr>
            <a:r>
              <a:rPr lang="en-US" sz="2400" dirty="0" smtClean="0">
                <a:solidFill>
                  <a:schemeClr val="bg1"/>
                </a:solidFill>
                <a:latin typeface="+mn-lt"/>
              </a:rPr>
              <a:t>	Reference:  Miss. Code Ann. §23-15-719</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B19967"/>
                </a:solidFill>
                <a:latin typeface="+mn-lt"/>
              </a:rPr>
              <a:t>Signatures of Elector and Attesting Witness</a:t>
            </a:r>
          </a:p>
        </p:txBody>
      </p:sp>
      <p:sp>
        <p:nvSpPr>
          <p:cNvPr id="28675" name="Rectangle 3"/>
          <p:cNvSpPr>
            <a:spLocks noGrp="1" noChangeArrowheads="1"/>
          </p:cNvSpPr>
          <p:nvPr>
            <p:ph type="body" idx="1"/>
          </p:nvPr>
        </p:nvSpPr>
        <p:spPr bwMode="auto">
          <a:xfrm>
            <a:off x="381000" y="1905000"/>
            <a:ext cx="8153400" cy="4114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latin typeface="+mn-lt"/>
              </a:rPr>
              <a:t>On any envelope where the elector’s signature and the signature of the attesting witness are required, the signature lines and the signatures shall be across the flap of the envelope to insure the integrity of the ballot.</a:t>
            </a:r>
          </a:p>
          <a:p>
            <a:pPr eaLnBrk="1" hangingPunct="1">
              <a:buFont typeface="Wingdings" pitchFamily="2" charset="2"/>
              <a:buNone/>
            </a:pPr>
            <a:r>
              <a:rPr lang="en-US" sz="2800" dirty="0" smtClean="0">
                <a:solidFill>
                  <a:schemeClr val="bg1"/>
                </a:solidFill>
                <a:latin typeface="+mn-lt"/>
              </a:rPr>
              <a:t>	</a:t>
            </a:r>
            <a:r>
              <a:rPr lang="en-US" sz="2400" dirty="0" smtClean="0">
                <a:solidFill>
                  <a:schemeClr val="bg1"/>
                </a:solidFill>
                <a:latin typeface="+mn-lt"/>
              </a:rPr>
              <a:t>Reference:  Miss. Code Ann. §23-15-633</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rgbClr val="B19967"/>
                </a:solidFill>
                <a:latin typeface="+mn-lt"/>
              </a:rPr>
              <a:t>Unverified Absentee Ballots</a:t>
            </a:r>
          </a:p>
        </p:txBody>
      </p:sp>
      <p:sp>
        <p:nvSpPr>
          <p:cNvPr id="29699" name="Rectangle 3"/>
          <p:cNvSpPr>
            <a:spLocks noGrp="1" noChangeArrowheads="1"/>
          </p:cNvSpPr>
          <p:nvPr>
            <p:ph type="body" idx="1"/>
          </p:nvPr>
        </p:nvSpPr>
        <p:spPr bwMode="auto">
          <a:xfrm>
            <a:off x="457200" y="1295400"/>
            <a:ext cx="8229600" cy="48307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n-US" sz="2600" dirty="0" smtClean="0">
                <a:solidFill>
                  <a:schemeClr val="bg1"/>
                </a:solidFill>
                <a:latin typeface="+mn-lt"/>
              </a:rPr>
              <a:t>All absentee ballots received from unverified voters shall be treated as affidavit/provisional ballots as provided in HAVA.</a:t>
            </a:r>
          </a:p>
          <a:p>
            <a:pPr eaLnBrk="1" hangingPunct="1">
              <a:lnSpc>
                <a:spcPct val="90000"/>
              </a:lnSpc>
            </a:pPr>
            <a:r>
              <a:rPr lang="en-US" sz="2600" dirty="0" smtClean="0">
                <a:solidFill>
                  <a:schemeClr val="bg1"/>
                </a:solidFill>
                <a:latin typeface="+mn-lt"/>
              </a:rPr>
              <a:t>Local election officials shall certify that the absentee voter was properly legally registered and qualified to cast an absentee ballot by mail for the election.</a:t>
            </a:r>
          </a:p>
          <a:p>
            <a:pPr eaLnBrk="1" hangingPunct="1">
              <a:lnSpc>
                <a:spcPct val="90000"/>
              </a:lnSpc>
            </a:pPr>
            <a:r>
              <a:rPr lang="en-US" sz="2600" dirty="0" smtClean="0">
                <a:solidFill>
                  <a:schemeClr val="bg1"/>
                </a:solidFill>
                <a:latin typeface="+mn-lt"/>
              </a:rPr>
              <a:t>The municipal clerk shall also provide instructions to voters who cast affidavit/provisional ballots to the unverified voter so that he/she may ascertain if their ballot was counted, and if not, why not.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B19967"/>
                </a:solidFill>
                <a:latin typeface="+mn-lt"/>
              </a:rPr>
              <a:t>Timely Casting of Ballots</a:t>
            </a:r>
          </a:p>
        </p:txBody>
      </p:sp>
      <p:sp>
        <p:nvSpPr>
          <p:cNvPr id="30723" name="Rectangle 3"/>
          <p:cNvSpPr>
            <a:spLocks noGrp="1" noChangeArrowheads="1"/>
          </p:cNvSpPr>
          <p:nvPr>
            <p:ph type="body" idx="1"/>
          </p:nvPr>
        </p:nvSpPr>
        <p:spPr bwMode="auto">
          <a:xfrm>
            <a:off x="457200" y="1143000"/>
            <a:ext cx="8229600" cy="49831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pPr>
            <a:r>
              <a:rPr lang="en-US" sz="2400" dirty="0" smtClean="0">
                <a:solidFill>
                  <a:schemeClr val="bg1"/>
                </a:solidFill>
                <a:latin typeface="+mn-lt"/>
              </a:rPr>
              <a:t>Absentee ballots received </a:t>
            </a:r>
            <a:r>
              <a:rPr lang="en-US" sz="2400" b="1" u="sng" dirty="0" smtClean="0">
                <a:solidFill>
                  <a:schemeClr val="bg1"/>
                </a:solidFill>
                <a:latin typeface="+mn-lt"/>
              </a:rPr>
              <a:t>by mail</a:t>
            </a:r>
            <a:r>
              <a:rPr lang="en-US" sz="2400" dirty="0" smtClean="0">
                <a:solidFill>
                  <a:schemeClr val="bg1"/>
                </a:solidFill>
                <a:latin typeface="+mn-lt"/>
              </a:rPr>
              <a:t>, must be received by the registrar by 5:00 p.m. on the date preceding the election.</a:t>
            </a:r>
          </a:p>
          <a:p>
            <a:pPr eaLnBrk="1" hangingPunct="1">
              <a:lnSpc>
                <a:spcPct val="80000"/>
              </a:lnSpc>
              <a:buFont typeface="Wingdings" pitchFamily="2" charset="2"/>
              <a:buNone/>
            </a:pPr>
            <a:endParaRPr lang="en-US" sz="2400" dirty="0" smtClean="0">
              <a:solidFill>
                <a:schemeClr val="bg1"/>
              </a:solidFill>
              <a:latin typeface="+mn-lt"/>
            </a:endParaRPr>
          </a:p>
          <a:p>
            <a:pPr eaLnBrk="1" hangingPunct="1">
              <a:lnSpc>
                <a:spcPct val="80000"/>
              </a:lnSpc>
            </a:pPr>
            <a:r>
              <a:rPr lang="en-US" sz="2400" dirty="0" smtClean="0">
                <a:solidFill>
                  <a:schemeClr val="bg1"/>
                </a:solidFill>
                <a:latin typeface="+mn-lt"/>
              </a:rPr>
              <a:t>Any ballots cast by the absent elector </a:t>
            </a:r>
            <a:r>
              <a:rPr lang="en-US" sz="2400" b="1" u="sng" dirty="0" smtClean="0">
                <a:solidFill>
                  <a:schemeClr val="bg1"/>
                </a:solidFill>
                <a:latin typeface="+mn-lt"/>
              </a:rPr>
              <a:t>appearing in person in the office</a:t>
            </a:r>
            <a:r>
              <a:rPr lang="en-US" sz="2400" dirty="0" smtClean="0">
                <a:solidFill>
                  <a:schemeClr val="bg1"/>
                </a:solidFill>
                <a:latin typeface="+mn-lt"/>
              </a:rPr>
              <a:t> of the registrar shall be cast not later than 12:00 noon on the Saturday immediately preceding elections held on Tuesday, the Thursday immediately preceding elections held on Saturday, or the second day immediately preceding the date of elections held on other days</a:t>
            </a:r>
            <a:r>
              <a:rPr lang="en-US" sz="2600" dirty="0" smtClean="0">
                <a:solidFill>
                  <a:schemeClr val="bg1"/>
                </a:solidFill>
                <a:latin typeface="+mn-lt"/>
              </a:rPr>
              <a:t>.</a:t>
            </a:r>
          </a:p>
          <a:p>
            <a:pPr marL="0" indent="0" eaLnBrk="1" hangingPunct="1">
              <a:lnSpc>
                <a:spcPct val="80000"/>
              </a:lnSpc>
              <a:buNone/>
            </a:pPr>
            <a:endParaRPr lang="en-US" sz="2600" dirty="0" smtClean="0">
              <a:solidFill>
                <a:schemeClr val="bg1"/>
              </a:solidFill>
              <a:latin typeface="+mn-lt"/>
            </a:endParaRPr>
          </a:p>
          <a:p>
            <a:pPr eaLnBrk="1" hangingPunct="1">
              <a:lnSpc>
                <a:spcPct val="80000"/>
              </a:lnSpc>
              <a:buFont typeface="Wingdings" pitchFamily="2" charset="2"/>
              <a:buNone/>
            </a:pPr>
            <a:r>
              <a:rPr lang="en-US" sz="2600" dirty="0" smtClean="0">
                <a:solidFill>
                  <a:schemeClr val="bg1"/>
                </a:solidFill>
                <a:latin typeface="+mn-lt"/>
              </a:rPr>
              <a:t>	</a:t>
            </a:r>
            <a:r>
              <a:rPr lang="en-US" sz="2400" dirty="0" smtClean="0">
                <a:solidFill>
                  <a:schemeClr val="bg1"/>
                </a:solidFill>
                <a:latin typeface="+mn-lt"/>
              </a:rPr>
              <a:t>Reference:  Miss. Code Ann. §23-15-637</a:t>
            </a:r>
          </a:p>
          <a:p>
            <a:pPr eaLnBrk="1" hangingPunct="1">
              <a:lnSpc>
                <a:spcPct val="80000"/>
              </a:lnSpc>
            </a:pPr>
            <a:endParaRPr lang="en-US" sz="2400" dirty="0" smtClean="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066800" y="304800"/>
            <a:ext cx="7543800" cy="762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dirty="0" smtClean="0">
                <a:solidFill>
                  <a:srgbClr val="B19967"/>
                </a:solidFill>
                <a:latin typeface="+mn-lt"/>
              </a:rPr>
              <a:t>Who is Eligible:</a:t>
            </a:r>
            <a:endParaRPr lang="en-US" sz="4000" dirty="0" smtClean="0">
              <a:latin typeface="+mn-lt"/>
            </a:endParaRPr>
          </a:p>
        </p:txBody>
      </p:sp>
      <p:sp>
        <p:nvSpPr>
          <p:cNvPr id="4099" name="Rectangle 3"/>
          <p:cNvSpPr>
            <a:spLocks noGrp="1" noChangeArrowheads="1"/>
          </p:cNvSpPr>
          <p:nvPr>
            <p:ph type="body" idx="1"/>
          </p:nvPr>
        </p:nvSpPr>
        <p:spPr bwMode="auto">
          <a:xfrm>
            <a:off x="457200" y="1143000"/>
            <a:ext cx="8153400" cy="4953000"/>
          </a:xfrm>
          <a:noFill/>
          <a:ln>
            <a:miter lim="800000"/>
            <a:headEnd/>
            <a:tailEnd/>
          </a:ln>
        </p:spPr>
        <p:txBody>
          <a:bodyPr vert="horz" wrap="square" lIns="91440" tIns="45720" rIns="91440" bIns="45720" numCol="1" anchor="t" anchorCtr="0" compatLnSpc="1">
            <a:prstTxWarp prst="textNoShape">
              <a:avLst/>
            </a:prstTxWarp>
          </a:bodyPr>
          <a:lstStyle/>
          <a:p>
            <a:pPr marL="0" indent="0" algn="ctr" eaLnBrk="1" hangingPunct="1">
              <a:buNone/>
            </a:pPr>
            <a:r>
              <a:rPr lang="en-US" sz="3600" b="1" i="1" dirty="0" smtClean="0">
                <a:solidFill>
                  <a:schemeClr val="bg1"/>
                </a:solidFill>
                <a:latin typeface="+mn-lt"/>
              </a:rPr>
              <a:t>Only those voters who fall into certain statutorily approved categories in Mississippi are eligible to vote by absentee ballot.</a:t>
            </a:r>
          </a:p>
          <a:p>
            <a:pPr eaLnBrk="1" hangingPunct="1">
              <a:buFont typeface="Wingdings" pitchFamily="2" charset="2"/>
              <a:buNone/>
            </a:pPr>
            <a:endParaRPr lang="en-US" sz="2800" dirty="0" smtClean="0">
              <a:latin typeface="+mn-lt"/>
            </a:endParaRPr>
          </a:p>
          <a:p>
            <a:pPr eaLnBrk="1" hangingPunct="1">
              <a:buFont typeface="Wingdings" pitchFamily="2" charset="2"/>
              <a:buNone/>
            </a:pPr>
            <a:r>
              <a:rPr lang="en-US" sz="2400" dirty="0" smtClean="0">
                <a:latin typeface="+mn-lt"/>
              </a:rPr>
              <a:t>	</a:t>
            </a:r>
            <a:r>
              <a:rPr lang="en-US" sz="2400" dirty="0" smtClean="0">
                <a:solidFill>
                  <a:schemeClr val="bg1"/>
                </a:solidFill>
                <a:latin typeface="+mn-lt"/>
              </a:rPr>
              <a:t>References: Miss. Code Ann. §23-15-673</a:t>
            </a:r>
          </a:p>
          <a:p>
            <a:pPr eaLnBrk="1" hangingPunct="1">
              <a:buFont typeface="Wingdings" pitchFamily="2" charset="2"/>
              <a:buNone/>
            </a:pPr>
            <a:r>
              <a:rPr lang="en-US" sz="2400" dirty="0" smtClean="0">
                <a:solidFill>
                  <a:schemeClr val="bg1"/>
                </a:solidFill>
                <a:latin typeface="+mn-lt"/>
              </a:rPr>
              <a:t>                         Miss. Code Ann. §23-15-713</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B19967"/>
                </a:solidFill>
                <a:latin typeface="+mn-lt"/>
              </a:rPr>
              <a:t>Timely Casting of Ballots</a:t>
            </a:r>
          </a:p>
        </p:txBody>
      </p:sp>
      <p:sp>
        <p:nvSpPr>
          <p:cNvPr id="31747" name="Rectangle 3"/>
          <p:cNvSpPr>
            <a:spLocks noGrp="1" noChangeArrowheads="1"/>
          </p:cNvSpPr>
          <p:nvPr>
            <p:ph type="body" idx="1"/>
          </p:nvPr>
        </p:nvSpPr>
        <p:spPr bwMode="auto">
          <a:xfrm>
            <a:off x="457200" y="1219200"/>
            <a:ext cx="8229600" cy="4906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latin typeface="+mn-lt"/>
              </a:rPr>
              <a:t>The registrar shall deposit all absentee ballots which have been timely cast in the ballot boxes upon receipt.</a:t>
            </a:r>
          </a:p>
          <a:p>
            <a:pPr eaLnBrk="1" hangingPunct="1">
              <a:buFont typeface="Wingdings" pitchFamily="2" charset="2"/>
              <a:buNone/>
            </a:pPr>
            <a:endParaRPr lang="en-US" dirty="0" smtClean="0">
              <a:latin typeface="+mn-lt"/>
            </a:endParaRPr>
          </a:p>
          <a:p>
            <a:pPr eaLnBrk="1" hangingPunct="1">
              <a:buFont typeface="Wingdings" pitchFamily="2" charset="2"/>
              <a:buNone/>
            </a:pPr>
            <a:endParaRPr lang="en-US" dirty="0" smtClean="0">
              <a:latin typeface="+mn-lt"/>
            </a:endParaRPr>
          </a:p>
        </p:txBody>
      </p:sp>
      <p:pic>
        <p:nvPicPr>
          <p:cNvPr id="31748" name="Picture 4" descr="MCj03013140000[1]"/>
          <p:cNvPicPr>
            <a:picLocks noChangeAspect="1" noChangeArrowheads="1"/>
          </p:cNvPicPr>
          <p:nvPr/>
        </p:nvPicPr>
        <p:blipFill>
          <a:blip r:embed="rId2"/>
          <a:srcRect/>
          <a:stretch>
            <a:fillRect/>
          </a:stretch>
        </p:blipFill>
        <p:spPr bwMode="auto">
          <a:xfrm>
            <a:off x="1676400" y="2819400"/>
            <a:ext cx="41148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200" smtClean="0">
                <a:solidFill>
                  <a:srgbClr val="B19967"/>
                </a:solidFill>
                <a:latin typeface="+mn-lt"/>
              </a:rPr>
              <a:t>Disposition of Absentee Ballots Received After Applicable Deadlines</a:t>
            </a:r>
          </a:p>
        </p:txBody>
      </p:sp>
      <p:sp>
        <p:nvSpPr>
          <p:cNvPr id="32771"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n-US" sz="2800" dirty="0" smtClean="0">
                <a:solidFill>
                  <a:schemeClr val="bg1"/>
                </a:solidFill>
                <a:latin typeface="+mn-lt"/>
              </a:rPr>
              <a:t>The registrar shall keep safely and unopened all official absentee ballots which are received subsequent to the applicable cutoff period establishing its validity.</a:t>
            </a:r>
          </a:p>
          <a:p>
            <a:pPr eaLnBrk="1" hangingPunct="1">
              <a:lnSpc>
                <a:spcPct val="90000"/>
              </a:lnSpc>
              <a:buFont typeface="Wingdings" pitchFamily="2" charset="2"/>
              <a:buNone/>
            </a:pPr>
            <a:endParaRPr lang="en-US" sz="2800" dirty="0" smtClean="0">
              <a:solidFill>
                <a:schemeClr val="bg1"/>
              </a:solidFill>
              <a:latin typeface="+mn-lt"/>
            </a:endParaRPr>
          </a:p>
          <a:p>
            <a:pPr eaLnBrk="1" hangingPunct="1">
              <a:lnSpc>
                <a:spcPct val="90000"/>
              </a:lnSpc>
            </a:pPr>
            <a:r>
              <a:rPr lang="en-US" sz="2800" dirty="0" smtClean="0">
                <a:solidFill>
                  <a:schemeClr val="bg1"/>
                </a:solidFill>
                <a:latin typeface="+mn-lt"/>
              </a:rPr>
              <a:t>The registrar shall write the day and hour of receipt of ballot on its envelope.</a:t>
            </a:r>
          </a:p>
          <a:p>
            <a:pPr eaLnBrk="1" hangingPunct="1">
              <a:lnSpc>
                <a:spcPct val="90000"/>
              </a:lnSpc>
              <a:buFont typeface="Wingdings" pitchFamily="2" charset="2"/>
              <a:buNone/>
            </a:pPr>
            <a:endParaRPr lang="en-US" sz="2800" dirty="0" smtClean="0">
              <a:solidFill>
                <a:schemeClr val="bg1"/>
              </a:solidFill>
              <a:latin typeface="+mn-lt"/>
            </a:endParaRPr>
          </a:p>
          <a:p>
            <a:pPr eaLnBrk="1" hangingPunct="1">
              <a:lnSpc>
                <a:spcPct val="90000"/>
              </a:lnSpc>
              <a:buFont typeface="Wingdings" pitchFamily="2" charset="2"/>
              <a:buNone/>
            </a:pPr>
            <a:r>
              <a:rPr lang="en-US" sz="2800" dirty="0" smtClean="0">
                <a:solidFill>
                  <a:schemeClr val="bg1"/>
                </a:solidFill>
                <a:latin typeface="+mn-lt"/>
              </a:rPr>
              <a:t>	</a:t>
            </a:r>
            <a:r>
              <a:rPr lang="en-US" sz="2400" dirty="0" smtClean="0">
                <a:solidFill>
                  <a:schemeClr val="bg1"/>
                </a:solidFill>
                <a:latin typeface="+mn-lt"/>
              </a:rPr>
              <a:t>Reference:  Miss. Code Ann. §23-15-647</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smtClean="0">
                <a:solidFill>
                  <a:srgbClr val="B19967"/>
                </a:solidFill>
                <a:latin typeface="+mn-lt"/>
              </a:rPr>
              <a:t>Preservation of Materials of Absentee Voters</a:t>
            </a:r>
          </a:p>
        </p:txBody>
      </p:sp>
      <p:sp>
        <p:nvSpPr>
          <p:cNvPr id="33795"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latin typeface="+mn-lt"/>
              </a:rPr>
              <a:t>After the votes have been counted the officials shall preserve all applications, envelopes and the list of absent voters along with the ballots and other election materials and return the same to the registrar.</a:t>
            </a:r>
          </a:p>
          <a:p>
            <a:pPr eaLnBrk="1" hangingPunct="1">
              <a:buFont typeface="Wingdings" pitchFamily="2" charset="2"/>
              <a:buNone/>
            </a:pPr>
            <a:endParaRPr lang="en-US" sz="2000" smtClean="0">
              <a:solidFill>
                <a:schemeClr val="bg1"/>
              </a:solidFill>
              <a:latin typeface="+mn-lt"/>
            </a:endParaRPr>
          </a:p>
          <a:p>
            <a:pPr eaLnBrk="1" hangingPunct="1">
              <a:buFont typeface="Wingdings" pitchFamily="2" charset="2"/>
              <a:buNone/>
            </a:pPr>
            <a:r>
              <a:rPr lang="en-US" sz="2800" smtClean="0">
                <a:solidFill>
                  <a:schemeClr val="bg1"/>
                </a:solidFill>
                <a:latin typeface="+mn-lt"/>
              </a:rPr>
              <a:t>	</a:t>
            </a:r>
            <a:r>
              <a:rPr lang="en-US" sz="2400" smtClean="0">
                <a:solidFill>
                  <a:schemeClr val="bg1"/>
                </a:solidFill>
                <a:latin typeface="+mn-lt"/>
              </a:rPr>
              <a:t>Reference:  Miss. Code Ann. §23-15-645</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4638"/>
            <a:ext cx="8229600" cy="94456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B19967"/>
                </a:solidFill>
                <a:latin typeface="+mn-lt"/>
              </a:rPr>
              <a:t>Prohibitions</a:t>
            </a:r>
          </a:p>
        </p:txBody>
      </p:sp>
      <p:sp>
        <p:nvSpPr>
          <p:cNvPr id="34819" name="Rectangle 3"/>
          <p:cNvSpPr>
            <a:spLocks noGrp="1" noChangeArrowheads="1"/>
          </p:cNvSpPr>
          <p:nvPr>
            <p:ph type="body" idx="1"/>
          </p:nvPr>
        </p:nvSpPr>
        <p:spPr bwMode="auto">
          <a:xfrm>
            <a:off x="457200" y="1219200"/>
            <a:ext cx="8229600" cy="4906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pPr>
            <a:r>
              <a:rPr lang="en-US" sz="2600" dirty="0" smtClean="0">
                <a:solidFill>
                  <a:schemeClr val="bg1"/>
                </a:solidFill>
                <a:latin typeface="+mn-lt"/>
              </a:rPr>
              <a:t>In the state of Mississippi, it is illegal to hand deliver absentee ballots. </a:t>
            </a:r>
          </a:p>
          <a:p>
            <a:pPr eaLnBrk="1" hangingPunct="1">
              <a:lnSpc>
                <a:spcPct val="80000"/>
              </a:lnSpc>
            </a:pPr>
            <a:r>
              <a:rPr lang="en-US" sz="2600" dirty="0" smtClean="0">
                <a:solidFill>
                  <a:schemeClr val="bg1"/>
                </a:solidFill>
                <a:latin typeface="+mn-lt"/>
              </a:rPr>
              <a:t>Unless an absentee ballot is being properly voted in the Municipal Clerk’s office, it must be mailed by the clerk to the voter and the voter must return the voted absentee ballot by mail to the municipal clerk.</a:t>
            </a:r>
          </a:p>
          <a:p>
            <a:pPr eaLnBrk="1" hangingPunct="1">
              <a:lnSpc>
                <a:spcPct val="80000"/>
              </a:lnSpc>
            </a:pPr>
            <a:r>
              <a:rPr lang="en-US" sz="2600" dirty="0" smtClean="0">
                <a:solidFill>
                  <a:schemeClr val="bg1"/>
                </a:solidFill>
                <a:latin typeface="+mn-lt"/>
              </a:rPr>
              <a:t>A person who is a candidate for public office may not be an attesting witness for any absentee ballot upon which the person’s name appears.</a:t>
            </a:r>
          </a:p>
          <a:p>
            <a:pPr eaLnBrk="1" hangingPunct="1">
              <a:lnSpc>
                <a:spcPct val="80000"/>
              </a:lnSpc>
              <a:buFontTx/>
              <a:buNone/>
            </a:pPr>
            <a:endParaRPr lang="en-US" sz="2600" dirty="0" smtClean="0">
              <a:solidFill>
                <a:schemeClr val="bg1"/>
              </a:solidFill>
              <a:latin typeface="+mn-lt"/>
            </a:endParaRPr>
          </a:p>
          <a:p>
            <a:pPr eaLnBrk="1" hangingPunct="1">
              <a:lnSpc>
                <a:spcPct val="80000"/>
              </a:lnSpc>
              <a:buFont typeface="Wingdings" pitchFamily="2" charset="2"/>
              <a:buNone/>
            </a:pPr>
            <a:r>
              <a:rPr lang="en-US" sz="2400" dirty="0" smtClean="0">
                <a:solidFill>
                  <a:schemeClr val="bg1"/>
                </a:solidFill>
                <a:latin typeface="+mn-lt"/>
              </a:rPr>
              <a:t>References:  Miss. Code Ann. §23-15-631</a:t>
            </a:r>
          </a:p>
          <a:p>
            <a:pPr eaLnBrk="1" hangingPunct="1">
              <a:lnSpc>
                <a:spcPct val="80000"/>
              </a:lnSpc>
              <a:buFont typeface="Wingdings" pitchFamily="2" charset="2"/>
              <a:buNone/>
            </a:pPr>
            <a:r>
              <a:rPr lang="en-US" sz="2400" dirty="0" smtClean="0">
                <a:solidFill>
                  <a:schemeClr val="bg1"/>
                </a:solidFill>
                <a:latin typeface="+mn-lt"/>
              </a:rPr>
              <a:t>		           Miss. Code Ann. §23-15-719</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B19967"/>
                </a:solidFill>
                <a:latin typeface="+mn-lt"/>
              </a:rPr>
              <a:t>Evaluating Absentee Ballots</a:t>
            </a:r>
          </a:p>
        </p:txBody>
      </p:sp>
      <p:sp>
        <p:nvSpPr>
          <p:cNvPr id="35843" name="Rectangle 3"/>
          <p:cNvSpPr>
            <a:spLocks noGrp="1" noChangeArrowheads="1"/>
          </p:cNvSpPr>
          <p:nvPr>
            <p:ph type="body" idx="1"/>
          </p:nvPr>
        </p:nvSpPr>
        <p:spPr bwMode="auto">
          <a:xfrm>
            <a:off x="838200" y="1295400"/>
            <a:ext cx="7543800" cy="42672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latin typeface="+mn-lt"/>
              </a:rPr>
              <a:t>Read voter’s name, address and precinct aloud.</a:t>
            </a:r>
          </a:p>
          <a:p>
            <a:pPr eaLnBrk="1" hangingPunct="1"/>
            <a:r>
              <a:rPr lang="en-US" dirty="0" smtClean="0">
                <a:solidFill>
                  <a:schemeClr val="bg1"/>
                </a:solidFill>
                <a:latin typeface="+mn-lt"/>
              </a:rPr>
              <a:t>Allow challenges by poll watchers, if any are made.</a:t>
            </a:r>
          </a:p>
          <a:p>
            <a:pPr eaLnBrk="1" hangingPunct="1"/>
            <a:r>
              <a:rPr lang="en-US" dirty="0" smtClean="0">
                <a:solidFill>
                  <a:schemeClr val="bg1"/>
                </a:solidFill>
                <a:latin typeface="+mn-lt"/>
              </a:rPr>
              <a:t>Determine if application is present.</a:t>
            </a:r>
          </a:p>
          <a:p>
            <a:pPr lvl="1" eaLnBrk="1" hangingPunct="1">
              <a:buFont typeface="Wingdings" pitchFamily="2" charset="2"/>
              <a:buChar char="§"/>
            </a:pPr>
            <a:r>
              <a:rPr lang="en-US" dirty="0" smtClean="0">
                <a:solidFill>
                  <a:schemeClr val="bg1"/>
                </a:solidFill>
                <a:latin typeface="+mn-lt"/>
              </a:rPr>
              <a:t>Remember permanently excused voters.</a:t>
            </a:r>
          </a:p>
          <a:p>
            <a:pPr lvl="1" eaLnBrk="1" hangingPunct="1">
              <a:buFont typeface="Wingdings" pitchFamily="2" charset="2"/>
              <a:buChar char="§"/>
            </a:pPr>
            <a:r>
              <a:rPr lang="en-US" dirty="0" smtClean="0">
                <a:solidFill>
                  <a:schemeClr val="bg1"/>
                </a:solidFill>
                <a:latin typeface="+mn-lt"/>
              </a:rPr>
              <a:t>Remember rules for disabled voters</a:t>
            </a:r>
          </a:p>
          <a:p>
            <a:pPr lvl="1" eaLnBrk="1" hangingPunct="1">
              <a:buFontTx/>
              <a:buNone/>
            </a:pPr>
            <a:r>
              <a:rPr lang="en-US" dirty="0" smtClean="0">
                <a:solidFill>
                  <a:schemeClr val="bg1"/>
                </a:solidFill>
                <a:latin typeface="+mn-lt"/>
              </a:rPr>
              <a:t>   and UOCAVA voters.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smtClean="0">
                <a:solidFill>
                  <a:srgbClr val="B19967"/>
                </a:solidFill>
                <a:latin typeface="+mn-lt"/>
              </a:rPr>
              <a:t>Evaluating Absentee Ballots (Cont.)</a:t>
            </a:r>
          </a:p>
        </p:txBody>
      </p:sp>
      <p:sp>
        <p:nvSpPr>
          <p:cNvPr id="36867"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latin typeface="+mn-lt"/>
              </a:rPr>
              <a:t>Determine if signature(s) are across flap.</a:t>
            </a:r>
          </a:p>
          <a:p>
            <a:pPr eaLnBrk="1" hangingPunct="1"/>
            <a:r>
              <a:rPr lang="en-US" dirty="0" smtClean="0">
                <a:solidFill>
                  <a:schemeClr val="bg1"/>
                </a:solidFill>
                <a:latin typeface="+mn-lt"/>
              </a:rPr>
              <a:t>Determine if it is otherwise a valid ballot.</a:t>
            </a:r>
          </a:p>
          <a:p>
            <a:pPr eaLnBrk="1" hangingPunct="1"/>
            <a:r>
              <a:rPr lang="en-US" dirty="0" smtClean="0">
                <a:solidFill>
                  <a:schemeClr val="bg1"/>
                </a:solidFill>
                <a:latin typeface="+mn-lt"/>
              </a:rPr>
              <a:t>Mark the ballot appropriately as the following:</a:t>
            </a:r>
          </a:p>
          <a:p>
            <a:pPr lvl="1" eaLnBrk="1" hangingPunct="1">
              <a:buFont typeface="Wingdings" pitchFamily="2" charset="2"/>
              <a:buChar char="§"/>
            </a:pPr>
            <a:r>
              <a:rPr lang="en-US" dirty="0" smtClean="0">
                <a:solidFill>
                  <a:schemeClr val="bg1"/>
                </a:solidFill>
                <a:latin typeface="+mn-lt"/>
              </a:rPr>
              <a:t>“Rejected” or “Accepted” (DRE)</a:t>
            </a:r>
          </a:p>
          <a:p>
            <a:pPr lvl="1" eaLnBrk="1" hangingPunct="1">
              <a:buFont typeface="Wingdings" pitchFamily="2" charset="2"/>
              <a:buChar char="§"/>
            </a:pPr>
            <a:r>
              <a:rPr lang="en-US" dirty="0" smtClean="0">
                <a:solidFill>
                  <a:schemeClr val="bg1"/>
                </a:solidFill>
                <a:latin typeface="+mn-lt"/>
              </a:rPr>
              <a:t>“Rejected” or opened (non-DRE)</a:t>
            </a:r>
          </a:p>
          <a:p>
            <a:pPr eaLnBrk="1" hangingPunct="1"/>
            <a:endParaRPr lang="en-US" dirty="0" smtClean="0">
              <a:latin typeface="+mn-l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b="1" dirty="0" smtClean="0">
                <a:solidFill>
                  <a:srgbClr val="B19967"/>
                </a:solidFill>
                <a:latin typeface="Garamond" pitchFamily="18" charset="0"/>
              </a:rPr>
              <a:t>Contact Information</a:t>
            </a:r>
          </a:p>
        </p:txBody>
      </p:sp>
      <p:sp>
        <p:nvSpPr>
          <p:cNvPr id="37892" name="Rectangle 3"/>
          <p:cNvSpPr>
            <a:spLocks noGrp="1" noChangeArrowheads="1"/>
          </p:cNvSpPr>
          <p:nvPr>
            <p:ph type="body" idx="1"/>
          </p:nvPr>
        </p:nvSpPr>
        <p:spPr bwMode="auto">
          <a:xfrm>
            <a:off x="457200" y="1143000"/>
            <a:ext cx="8229600" cy="4983163"/>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lnSpc>
                <a:spcPct val="90000"/>
              </a:lnSpc>
              <a:buFont typeface="Wingdings" pitchFamily="2" charset="2"/>
              <a:buNone/>
            </a:pPr>
            <a:r>
              <a:rPr lang="en-US" sz="2800" dirty="0" smtClean="0">
                <a:solidFill>
                  <a:schemeClr val="bg1"/>
                </a:solidFill>
              </a:rPr>
              <a:t> </a:t>
            </a:r>
            <a:r>
              <a:rPr lang="en-US" sz="2800" b="1" dirty="0" smtClean="0">
                <a:solidFill>
                  <a:schemeClr val="bg1"/>
                </a:solidFill>
              </a:rPr>
              <a:t>The Mississippi Secretary of State’s Office</a:t>
            </a:r>
          </a:p>
          <a:p>
            <a:pPr algn="ctr" eaLnBrk="1" hangingPunct="1">
              <a:lnSpc>
                <a:spcPct val="90000"/>
              </a:lnSpc>
              <a:buFont typeface="Wingdings" pitchFamily="2" charset="2"/>
              <a:buNone/>
            </a:pPr>
            <a:r>
              <a:rPr lang="en-US" sz="2800" b="1" dirty="0" smtClean="0">
                <a:solidFill>
                  <a:schemeClr val="bg1"/>
                </a:solidFill>
              </a:rPr>
              <a:t>Elections Division</a:t>
            </a:r>
          </a:p>
          <a:p>
            <a:pPr algn="ctr" eaLnBrk="1" hangingPunct="1">
              <a:lnSpc>
                <a:spcPct val="90000"/>
              </a:lnSpc>
              <a:buFont typeface="Wingdings" pitchFamily="2" charset="2"/>
              <a:buNone/>
            </a:pPr>
            <a:r>
              <a:rPr lang="en-US" sz="2800" b="1" dirty="0" smtClean="0">
                <a:solidFill>
                  <a:schemeClr val="bg1"/>
                </a:solidFill>
              </a:rPr>
              <a:t>Heath Hillman, Assistant Secretary of State, Elections</a:t>
            </a:r>
          </a:p>
          <a:p>
            <a:pPr algn="ctr" eaLnBrk="1" hangingPunct="1">
              <a:lnSpc>
                <a:spcPct val="90000"/>
              </a:lnSpc>
              <a:buFont typeface="Wingdings" pitchFamily="2" charset="2"/>
              <a:buNone/>
            </a:pPr>
            <a:endParaRPr lang="en-US" sz="2400" dirty="0" smtClean="0">
              <a:solidFill>
                <a:schemeClr val="bg1"/>
              </a:solidFill>
            </a:endParaRPr>
          </a:p>
          <a:p>
            <a:pPr algn="ctr" eaLnBrk="1" hangingPunct="1">
              <a:lnSpc>
                <a:spcPct val="90000"/>
              </a:lnSpc>
              <a:buFont typeface="Wingdings" pitchFamily="2" charset="2"/>
              <a:buNone/>
            </a:pPr>
            <a:r>
              <a:rPr lang="en-US" sz="2400" dirty="0" smtClean="0">
                <a:solidFill>
                  <a:schemeClr val="bg1"/>
                </a:solidFill>
              </a:rPr>
              <a:t>P.O. Box 136</a:t>
            </a:r>
          </a:p>
          <a:p>
            <a:pPr algn="ctr" eaLnBrk="1" hangingPunct="1">
              <a:lnSpc>
                <a:spcPct val="90000"/>
              </a:lnSpc>
              <a:buFont typeface="Wingdings" pitchFamily="2" charset="2"/>
              <a:buNone/>
            </a:pPr>
            <a:r>
              <a:rPr lang="en-US" sz="2400" dirty="0" smtClean="0">
                <a:solidFill>
                  <a:schemeClr val="bg1"/>
                </a:solidFill>
              </a:rPr>
              <a:t>Jackson, MS 39205</a:t>
            </a:r>
          </a:p>
          <a:p>
            <a:pPr algn="ctr" eaLnBrk="1" hangingPunct="1">
              <a:lnSpc>
                <a:spcPct val="90000"/>
              </a:lnSpc>
              <a:buFont typeface="Wingdings" pitchFamily="2" charset="2"/>
              <a:buNone/>
            </a:pPr>
            <a:r>
              <a:rPr lang="en-US" sz="2400" dirty="0" smtClean="0">
                <a:solidFill>
                  <a:schemeClr val="bg1"/>
                </a:solidFill>
              </a:rPr>
              <a:t>1-800-829-6786</a:t>
            </a:r>
          </a:p>
          <a:p>
            <a:pPr algn="ctr" eaLnBrk="1" hangingPunct="1">
              <a:lnSpc>
                <a:spcPct val="90000"/>
              </a:lnSpc>
              <a:buFont typeface="Wingdings" pitchFamily="2" charset="2"/>
              <a:buNone/>
            </a:pPr>
            <a:r>
              <a:rPr lang="en-US" sz="2400" dirty="0" smtClean="0">
                <a:solidFill>
                  <a:schemeClr val="bg1"/>
                </a:solidFill>
              </a:rPr>
              <a:t> (601)359-1350</a:t>
            </a:r>
          </a:p>
          <a:p>
            <a:pPr algn="ctr" eaLnBrk="1" hangingPunct="1">
              <a:lnSpc>
                <a:spcPct val="90000"/>
              </a:lnSpc>
              <a:buFont typeface="Wingdings" pitchFamily="2" charset="2"/>
              <a:buNone/>
            </a:pPr>
            <a:r>
              <a:rPr lang="en-US" sz="2400" dirty="0" smtClean="0">
                <a:solidFill>
                  <a:schemeClr val="bg1"/>
                </a:solidFill>
              </a:rPr>
              <a:t> www.sos.ms.gov</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dirty="0" smtClean="0">
                <a:solidFill>
                  <a:srgbClr val="B19967"/>
                </a:solidFill>
                <a:latin typeface="+mn-lt"/>
              </a:rPr>
              <a:t>Who is Eligible:</a:t>
            </a:r>
          </a:p>
        </p:txBody>
      </p:sp>
      <p:sp>
        <p:nvSpPr>
          <p:cNvPr id="5123" name="Rectangle 3"/>
          <p:cNvSpPr>
            <a:spLocks noGrp="1" noChangeArrowheads="1"/>
          </p:cNvSpPr>
          <p:nvPr>
            <p:ph type="body" idx="1"/>
          </p:nvPr>
        </p:nvSpPr>
        <p:spPr bwMode="auto">
          <a:xfrm>
            <a:off x="457200" y="1447800"/>
            <a:ext cx="8229600" cy="46783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dirty="0" smtClean="0">
                <a:solidFill>
                  <a:schemeClr val="bg1"/>
                </a:solidFill>
                <a:latin typeface="+mn-lt"/>
              </a:rPr>
              <a:t>Any enlisted or commissioned member of any component of the U.S. Armed Forces and a citizen of MS, or spouse or dependent of such member.</a:t>
            </a:r>
          </a:p>
          <a:p>
            <a:pPr eaLnBrk="1" hangingPunct="1"/>
            <a:r>
              <a:rPr lang="en-US" sz="2800" dirty="0" smtClean="0">
                <a:solidFill>
                  <a:schemeClr val="bg1"/>
                </a:solidFill>
                <a:latin typeface="+mn-lt"/>
              </a:rPr>
              <a:t>A member of the Merchant Marine or the American Red Cross and a citizen of MS or spouse or dependent of such veteran.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dirty="0" smtClean="0">
                <a:solidFill>
                  <a:srgbClr val="B19967"/>
                </a:solidFill>
                <a:latin typeface="+mn-lt"/>
              </a:rPr>
              <a:t>Who Is Eligible:</a:t>
            </a:r>
          </a:p>
        </p:txBody>
      </p:sp>
      <p:sp>
        <p:nvSpPr>
          <p:cNvPr id="6147"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dirty="0" smtClean="0">
                <a:solidFill>
                  <a:schemeClr val="bg1"/>
                </a:solidFill>
              </a:rPr>
              <a:t>A disabled war veteran who is a patient in any hospital and a citizen of MS or spouse or dependent of such veteran. </a:t>
            </a:r>
            <a:endParaRPr lang="en-US" sz="2800" dirty="0" smtClean="0"/>
          </a:p>
          <a:p>
            <a:pPr eaLnBrk="1" hangingPunct="1"/>
            <a:r>
              <a:rPr lang="en-US" sz="2800" dirty="0" smtClean="0">
                <a:solidFill>
                  <a:schemeClr val="bg1"/>
                </a:solidFill>
              </a:rPr>
              <a:t>A civilian attached to and serving outside the U.S. with any branch of the Armed Forces or with the Merchant Marine or American Red Cross, and a citizen of MS or spouse or dependent of such civilian.</a:t>
            </a:r>
          </a:p>
          <a:p>
            <a:pPr eaLnBrk="1" hangingPunct="1"/>
            <a:endParaRPr lang="en-US" sz="2400" dirty="0" smtClean="0">
              <a:solidFill>
                <a:schemeClr val="bg1"/>
              </a:solidFill>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B19967"/>
                </a:solidFill>
                <a:latin typeface="+mn-lt"/>
              </a:rPr>
              <a:t>Who Is Eligible:</a:t>
            </a:r>
          </a:p>
        </p:txBody>
      </p:sp>
      <p:sp>
        <p:nvSpPr>
          <p:cNvPr id="7171"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dirty="0" smtClean="0">
                <a:solidFill>
                  <a:schemeClr val="bg1"/>
                </a:solidFill>
                <a:latin typeface="+mn-lt"/>
              </a:rPr>
              <a:t>Those citizens of Mississippi who are temporarily residing outside the territorial limits of the United States and the District of Columbia.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rgbClr val="B19967"/>
                </a:solidFill>
                <a:latin typeface="+mn-lt"/>
              </a:rPr>
              <a:t>Who Is Eligible:</a:t>
            </a:r>
          </a:p>
        </p:txBody>
      </p:sp>
      <p:sp>
        <p:nvSpPr>
          <p:cNvPr id="8195"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pPr>
            <a:r>
              <a:rPr lang="en-US" sz="2800" dirty="0" smtClean="0">
                <a:solidFill>
                  <a:schemeClr val="bg1"/>
                </a:solidFill>
                <a:latin typeface="+mn-lt"/>
              </a:rPr>
              <a:t>A student, teacher, or administrator at any college, university, junior college, high, junior high, or elementary school whose studies or employment at such institution necessitates his absence from the municipality of his voting residence on the date of any primary, general, or special election</a:t>
            </a:r>
            <a:r>
              <a:rPr lang="en-US" sz="2800" dirty="0">
                <a:solidFill>
                  <a:schemeClr val="bg1"/>
                </a:solidFill>
              </a:rPr>
              <a:t>;</a:t>
            </a:r>
            <a:r>
              <a:rPr lang="en-US" sz="2800" dirty="0" smtClean="0">
                <a:solidFill>
                  <a:schemeClr val="bg1"/>
                </a:solidFill>
                <a:latin typeface="+mn-lt"/>
              </a:rPr>
              <a:t> the spouse or dependents if the spouse or dependent maintain a common domicile, outside of the municipality of his voting residence, with voter.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B19967"/>
                </a:solidFill>
                <a:latin typeface="+mn-lt"/>
              </a:rPr>
              <a:t>Who Is Eligible:</a:t>
            </a:r>
          </a:p>
        </p:txBody>
      </p:sp>
      <p:sp>
        <p:nvSpPr>
          <p:cNvPr id="9219"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rPr>
              <a:t>Persons who will be outside their municipality of residence on election day for any reason.</a:t>
            </a:r>
          </a:p>
          <a:p>
            <a:pPr eaLnBrk="1" hangingPunct="1"/>
            <a:r>
              <a:rPr lang="en-US" dirty="0" smtClean="0">
                <a:solidFill>
                  <a:schemeClr val="bg1"/>
                </a:solidFill>
              </a:rPr>
              <a:t>Persons who have a temporary or permanent physical disability.</a:t>
            </a:r>
          </a:p>
          <a:p>
            <a:pPr eaLnBrk="1" hangingPunct="1"/>
            <a:r>
              <a:rPr lang="en-US" dirty="0" smtClean="0">
                <a:solidFill>
                  <a:schemeClr val="bg1"/>
                </a:solidFill>
              </a:rPr>
              <a:t>Persons sixty-five (65) years of age or older.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B19967"/>
                </a:solidFill>
                <a:latin typeface="+mn-lt"/>
              </a:rPr>
              <a:t>Who Is Eligible:</a:t>
            </a:r>
          </a:p>
        </p:txBody>
      </p:sp>
      <p:sp>
        <p:nvSpPr>
          <p:cNvPr id="10243"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latin typeface="+mn-lt"/>
              </a:rPr>
              <a:t>The parent, spouse, or dependent of a person with a temporary or permanent physical disability, who is hospitalized outside of his municipality of residence more than fifty (50) miles from his residence; if the parent, spouse or dependent will be with such person on election day.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1881</Words>
  <Application>Microsoft Office PowerPoint</Application>
  <PresentationFormat>On-screen Show (4:3)</PresentationFormat>
  <Paragraphs>171</Paragraphs>
  <Slides>36</Slides>
  <Notes>2</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Blank Presentation</vt:lpstr>
      <vt:lpstr>  </vt:lpstr>
      <vt:lpstr>Who evaluates absentee ballots?</vt:lpstr>
      <vt:lpstr>Who is Eligible:</vt:lpstr>
      <vt:lpstr>Who is Eligible:</vt:lpstr>
      <vt:lpstr>Who Is Eligible:</vt:lpstr>
      <vt:lpstr>Who Is Eligible:</vt:lpstr>
      <vt:lpstr>Who Is Eligible:</vt:lpstr>
      <vt:lpstr>Who Is Eligible:</vt:lpstr>
      <vt:lpstr>Who Is Eligible:</vt:lpstr>
      <vt:lpstr>Who Is Eligible:</vt:lpstr>
      <vt:lpstr>Absentee Ballot Applications</vt:lpstr>
      <vt:lpstr>Additional Responsibilities of Registrar: </vt:lpstr>
      <vt:lpstr>Distribution of Absentee Ballot Applications</vt:lpstr>
      <vt:lpstr>Agents and Skilled Nursing Homes</vt:lpstr>
      <vt:lpstr>Seal of the Municipal Clerk</vt:lpstr>
      <vt:lpstr>Absentee Ballot Application</vt:lpstr>
      <vt:lpstr>“Certificate of Delivery” </vt:lpstr>
      <vt:lpstr>“Request for Absentee Ballot Application by Third Person”</vt:lpstr>
      <vt:lpstr>Notarizing Applications</vt:lpstr>
      <vt:lpstr>Exceptions to Notarizing Applications</vt:lpstr>
      <vt:lpstr>Who can automatically receive Absentee Ballots?</vt:lpstr>
      <vt:lpstr>Request by Telephone</vt:lpstr>
      <vt:lpstr>Delivery of Ballots to Applicant</vt:lpstr>
      <vt:lpstr>Absentee Voting by Mail Miss. Code Ann. 23-15-715(b)</vt:lpstr>
      <vt:lpstr>Instructions to Absent Electors</vt:lpstr>
      <vt:lpstr>Voter Receiving Assistance</vt:lpstr>
      <vt:lpstr>Signatures of Elector and Attesting Witness</vt:lpstr>
      <vt:lpstr>Unverified Absentee Ballots</vt:lpstr>
      <vt:lpstr>Timely Casting of Ballots</vt:lpstr>
      <vt:lpstr>Timely Casting of Ballots</vt:lpstr>
      <vt:lpstr>Disposition of Absentee Ballots Received After Applicable Deadlines</vt:lpstr>
      <vt:lpstr>Preservation of Materials of Absentee Voters</vt:lpstr>
      <vt:lpstr>Prohibitions</vt:lpstr>
      <vt:lpstr>Evaluating Absentee Ballots</vt:lpstr>
      <vt:lpstr>Evaluating Absentee Ballots (Cont.)</vt:lpstr>
      <vt:lpstr>Contact Information</vt:lpstr>
    </vt:vector>
  </TitlesOfParts>
  <Company>MWB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headline copy here.</dc:title>
  <dc:creator>Keith Fraser</dc:creator>
  <cp:lastModifiedBy>chrisk</cp:lastModifiedBy>
  <cp:revision>60</cp:revision>
  <dcterms:created xsi:type="dcterms:W3CDTF">2009-04-14T14:57:07Z</dcterms:created>
  <dcterms:modified xsi:type="dcterms:W3CDTF">2012-04-18T20:55:49Z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