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sldIdLst>
    <p:sldId id="257" r:id="rId2"/>
    <p:sldId id="258" r:id="rId3"/>
    <p:sldId id="259" r:id="rId4"/>
    <p:sldId id="275" r:id="rId5"/>
    <p:sldId id="260" r:id="rId6"/>
    <p:sldId id="276" r:id="rId7"/>
    <p:sldId id="261" r:id="rId8"/>
    <p:sldId id="277"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8" r:id="rId22"/>
    <p:sldId id="274"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4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14" autoAdjust="0"/>
    <p:restoredTop sz="90929"/>
  </p:normalViewPr>
  <p:slideViewPr>
    <p:cSldViewPr>
      <p:cViewPr>
        <p:scale>
          <a:sx n="74" d="100"/>
          <a:sy n="74" d="100"/>
        </p:scale>
        <p:origin x="-1242" y="-6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4C14F5D9-8CEE-40E3-B4A4-011A0B3BE420}" type="slidenum">
              <a:rPr lang="en-US"/>
              <a:pPr>
                <a:defRPr/>
              </a:pPr>
              <a:t>‹#›</a:t>
            </a:fld>
            <a:endParaRPr lang="en-US"/>
          </a:p>
        </p:txBody>
      </p:sp>
    </p:spTree>
    <p:extLst>
      <p:ext uri="{BB962C8B-B14F-4D97-AF65-F5344CB8AC3E}">
        <p14:creationId xmlns:p14="http://schemas.microsoft.com/office/powerpoint/2010/main" val="3855045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BA188F99-50FE-42A5-A11C-6950737D159D}" type="slidenum">
              <a:rPr lang="en-US" smtClean="0"/>
              <a:pPr/>
              <a:t>1</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B757A6F-1A7C-4472-AAA3-F342A12337A4}" type="slidenum">
              <a:rPr lang="en-US" smtClean="0"/>
              <a:pPr/>
              <a:t>2</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Master1"/>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os.ms.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p:cNvSpPr>
            <a:spLocks noGrp="1" noChangeArrowheads="1"/>
          </p:cNvSpPr>
          <p:nvPr>
            <p:ph type="subTitle" idx="1"/>
          </p:nvPr>
        </p:nvSpPr>
        <p:spPr bwMode="auto">
          <a:xfrm>
            <a:off x="1524000" y="2061272"/>
            <a:ext cx="6019800" cy="1219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4000" b="1" i="1" dirty="0" smtClean="0">
                <a:solidFill>
                  <a:srgbClr val="00245D"/>
                </a:solidFill>
                <a:latin typeface="MrsEaves" pitchFamily="34" charset="0"/>
              </a:rPr>
              <a:t>2013 ECAM Convention</a:t>
            </a:r>
          </a:p>
          <a:p>
            <a:pPr eaLnBrk="1" hangingPunct="1">
              <a:lnSpc>
                <a:spcPct val="80000"/>
              </a:lnSpc>
            </a:pPr>
            <a:endParaRPr lang="en-US" sz="3600" b="1" dirty="0" smtClean="0">
              <a:solidFill>
                <a:srgbClr val="00245D"/>
              </a:solidFill>
              <a:latin typeface="MrsEaves" pitchFamily="34" charset="0"/>
            </a:endParaRPr>
          </a:p>
          <a:p>
            <a:pPr eaLnBrk="1" hangingPunct="1">
              <a:lnSpc>
                <a:spcPct val="80000"/>
              </a:lnSpc>
            </a:pPr>
            <a:r>
              <a:rPr lang="en-US" sz="2800" b="1" dirty="0" smtClean="0">
                <a:solidFill>
                  <a:srgbClr val="00245D"/>
                </a:solidFill>
                <a:latin typeface="MrsEaves" pitchFamily="34" charset="0"/>
              </a:rPr>
              <a:t>Presented By:</a:t>
            </a:r>
          </a:p>
          <a:p>
            <a:pPr eaLnBrk="1" hangingPunct="1">
              <a:lnSpc>
                <a:spcPct val="80000"/>
              </a:lnSpc>
            </a:pPr>
            <a:r>
              <a:rPr lang="en-US" sz="2800" b="1" dirty="0" smtClean="0">
                <a:solidFill>
                  <a:srgbClr val="00245D"/>
                </a:solidFill>
                <a:latin typeface="MrsEaves" pitchFamily="34" charset="0"/>
              </a:rPr>
              <a:t>The Mississippi Secretary of State’s Office</a:t>
            </a:r>
            <a:endParaRPr lang="en-US" sz="2800" dirty="0" smtClean="0">
              <a:solidFill>
                <a:srgbClr val="00245D"/>
              </a:solidFill>
              <a:latin typeface="MrsEaves" pitchFamily="34" charset="0"/>
            </a:endParaRPr>
          </a:p>
          <a:p>
            <a:pPr eaLnBrk="1" hangingPunct="1">
              <a:lnSpc>
                <a:spcPct val="80000"/>
              </a:lnSpc>
            </a:pPr>
            <a:r>
              <a:rPr lang="en-US" sz="2800" b="1" dirty="0" smtClean="0">
                <a:solidFill>
                  <a:srgbClr val="00245D"/>
                </a:solidFill>
                <a:latin typeface="MrsEaves" pitchFamily="34" charset="0"/>
              </a:rPr>
              <a:t>Elections Division</a:t>
            </a:r>
          </a:p>
        </p:txBody>
      </p:sp>
      <p:sp>
        <p:nvSpPr>
          <p:cNvPr id="2053" name="Text Box 5"/>
          <p:cNvSpPr txBox="1">
            <a:spLocks noChangeArrowheads="1"/>
          </p:cNvSpPr>
          <p:nvPr/>
        </p:nvSpPr>
        <p:spPr bwMode="auto">
          <a:xfrm>
            <a:off x="533400" y="304800"/>
            <a:ext cx="8001000" cy="1477328"/>
          </a:xfrm>
          <a:prstGeom prst="rect">
            <a:avLst/>
          </a:prstGeom>
          <a:noFill/>
          <a:ln w="9525">
            <a:noFill/>
            <a:miter lim="800000"/>
            <a:headEnd/>
            <a:tailEnd/>
          </a:ln>
        </p:spPr>
        <p:txBody>
          <a:bodyPr wrap="square">
            <a:spAutoFit/>
          </a:bodyPr>
          <a:lstStyle/>
          <a:p>
            <a:pPr algn="ctr">
              <a:spcBef>
                <a:spcPct val="50000"/>
              </a:spcBef>
            </a:pPr>
            <a:r>
              <a:rPr lang="en-US" sz="3600" b="1" u="sng" dirty="0" smtClean="0">
                <a:solidFill>
                  <a:srgbClr val="00245D"/>
                </a:solidFill>
                <a:latin typeface="MrsEaves" pitchFamily="34" charset="0"/>
              </a:rPr>
              <a:t>Election Day Procedures</a:t>
            </a:r>
          </a:p>
          <a:p>
            <a:pPr algn="ctr">
              <a:spcBef>
                <a:spcPct val="50000"/>
              </a:spcBef>
            </a:pPr>
            <a:r>
              <a:rPr lang="en-US" sz="3600" b="1" u="sng" dirty="0" smtClean="0">
                <a:solidFill>
                  <a:srgbClr val="00245D"/>
                </a:solidFill>
                <a:latin typeface="MrsEaves" pitchFamily="34" charset="0"/>
              </a:rPr>
              <a:t>Affidavit Ballots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u="sng" dirty="0" smtClean="0">
                <a:solidFill>
                  <a:srgbClr val="00245D"/>
                </a:solidFill>
                <a:latin typeface="MrsEaves" pitchFamily="34" charset="0"/>
              </a:rPr>
              <a:t>Affidavit Ballot Checklist #2</a:t>
            </a:r>
          </a:p>
        </p:txBody>
      </p:sp>
      <p:sp>
        <p:nvSpPr>
          <p:cNvPr id="8196"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buFont typeface="Wingdings" pitchFamily="2" charset="2"/>
              <a:buNone/>
            </a:pPr>
            <a:r>
              <a:rPr lang="en-US" smtClean="0"/>
              <a:t>	</a:t>
            </a:r>
            <a:r>
              <a:rPr lang="en-US" smtClean="0">
                <a:solidFill>
                  <a:srgbClr val="00245D"/>
                </a:solidFill>
                <a:latin typeface="MrsEaves" pitchFamily="34" charset="0"/>
              </a:rPr>
              <a:t>Poll managers must then determine if the voter should be voting at another polling place by referring to a master list of all county voters or by contacting the circuit clerk, election commission, or executive committee, and simply ask where the voter resides.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u="sng" dirty="0" smtClean="0">
                <a:solidFill>
                  <a:srgbClr val="00245D"/>
                </a:solidFill>
                <a:latin typeface="MrsEaves" pitchFamily="34" charset="0"/>
              </a:rPr>
              <a:t>Affidavit Ballot Checklist #3</a:t>
            </a:r>
          </a:p>
        </p:txBody>
      </p:sp>
      <p:sp>
        <p:nvSpPr>
          <p:cNvPr id="9220"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r>
              <a:rPr lang="en-US" dirty="0" smtClean="0">
                <a:solidFill>
                  <a:srgbClr val="00245D"/>
                </a:solidFill>
                <a:latin typeface="MrsEaves" pitchFamily="34" charset="0"/>
              </a:rPr>
              <a:t>If the voter resides in another precinct, tell the voter he/she must go to that precinct’s polling place. </a:t>
            </a:r>
          </a:p>
          <a:p>
            <a:pPr marL="609600" indent="-609600" eaLnBrk="1" hangingPunct="1"/>
            <a:r>
              <a:rPr lang="en-US" dirty="0" smtClean="0">
                <a:solidFill>
                  <a:srgbClr val="00245D"/>
                </a:solidFill>
                <a:latin typeface="MrsEaves" pitchFamily="34" charset="0"/>
              </a:rPr>
              <a:t> </a:t>
            </a:r>
            <a:r>
              <a:rPr lang="en-US" b="1" u="sng" dirty="0" smtClean="0">
                <a:solidFill>
                  <a:srgbClr val="00245D"/>
                </a:solidFill>
                <a:latin typeface="MrsEaves" pitchFamily="34" charset="0"/>
              </a:rPr>
              <a:t>Why?</a:t>
            </a:r>
            <a:r>
              <a:rPr lang="en-US" dirty="0" smtClean="0">
                <a:solidFill>
                  <a:srgbClr val="00245D"/>
                </a:solidFill>
                <a:latin typeface="MrsEaves" pitchFamily="34" charset="0"/>
              </a:rPr>
              <a:t>  If the voter casts a ballot at a precinct other than where the voter resides, the entire ballot must be rejected.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u="sng" dirty="0" smtClean="0">
                <a:solidFill>
                  <a:srgbClr val="00245D"/>
                </a:solidFill>
                <a:latin typeface="MrsEaves" pitchFamily="34" charset="0"/>
              </a:rPr>
              <a:t>Affidavit Checklist #4</a:t>
            </a:r>
          </a:p>
        </p:txBody>
      </p:sp>
      <p:sp>
        <p:nvSpPr>
          <p:cNvPr id="10244"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lnSpc>
                <a:spcPct val="90000"/>
              </a:lnSpc>
            </a:pPr>
            <a:r>
              <a:rPr lang="en-US" sz="2800" dirty="0" smtClean="0">
                <a:solidFill>
                  <a:srgbClr val="00245D"/>
                </a:solidFill>
                <a:latin typeface="MrsEaves" pitchFamily="34" charset="0"/>
              </a:rPr>
              <a:t>If the Poll Managers establish the voter is in the correct precinct but voter’s name does not appear on the </a:t>
            </a:r>
            <a:r>
              <a:rPr lang="en-US" sz="2800" dirty="0" err="1" smtClean="0">
                <a:solidFill>
                  <a:srgbClr val="00245D"/>
                </a:solidFill>
                <a:latin typeface="MrsEaves" pitchFamily="34" charset="0"/>
              </a:rPr>
              <a:t>pollbook</a:t>
            </a:r>
            <a:r>
              <a:rPr lang="en-US" sz="2800" dirty="0" smtClean="0">
                <a:solidFill>
                  <a:srgbClr val="00245D"/>
                </a:solidFill>
                <a:latin typeface="MrsEaves" pitchFamily="34" charset="0"/>
              </a:rPr>
              <a:t>, they should advise the voter that he/she may vote by affidavit ballot.  </a:t>
            </a:r>
          </a:p>
          <a:p>
            <a:pPr marL="609600" indent="-609600" eaLnBrk="1" hangingPunct="1">
              <a:lnSpc>
                <a:spcPct val="90000"/>
              </a:lnSpc>
            </a:pPr>
            <a:r>
              <a:rPr lang="en-US" sz="2800" dirty="0" smtClean="0">
                <a:solidFill>
                  <a:srgbClr val="00245D"/>
                </a:solidFill>
                <a:latin typeface="MrsEaves" pitchFamily="34" charset="0"/>
              </a:rPr>
              <a:t>The voter must sign a separate sign-in sheet (Receipt Book).</a:t>
            </a:r>
          </a:p>
          <a:p>
            <a:pPr marL="609600" indent="-609600" eaLnBrk="1" hangingPunct="1">
              <a:lnSpc>
                <a:spcPct val="90000"/>
              </a:lnSpc>
              <a:buFont typeface="Wingdings" pitchFamily="2" charset="2"/>
              <a:buNone/>
            </a:pPr>
            <a:endParaRPr lang="en-US" sz="2800" dirty="0" smtClean="0">
              <a:solidFill>
                <a:srgbClr val="00245D"/>
              </a:solidFill>
              <a:latin typeface="MrsEaves" pitchFamily="34" charset="0"/>
            </a:endParaRPr>
          </a:p>
          <a:p>
            <a:pPr marL="609600" indent="-609600" eaLnBrk="1" hangingPunct="1">
              <a:lnSpc>
                <a:spcPct val="90000"/>
              </a:lnSpc>
              <a:buFont typeface="Wingdings" pitchFamily="2" charset="2"/>
              <a:buNone/>
            </a:pPr>
            <a:r>
              <a:rPr lang="en-US" sz="2800" dirty="0" smtClean="0">
                <a:solidFill>
                  <a:srgbClr val="00245D"/>
                </a:solidFill>
                <a:latin typeface="MrsEaves" pitchFamily="34" charset="0"/>
              </a:rPr>
              <a:t>	Reference:  Miss. Code Ann. §23-15-573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u="sng" dirty="0" smtClean="0">
                <a:solidFill>
                  <a:srgbClr val="00245D"/>
                </a:solidFill>
                <a:latin typeface="MrsEaves" pitchFamily="34" charset="0"/>
              </a:rPr>
              <a:t>Affidavit Ballot Checklist #5</a:t>
            </a:r>
          </a:p>
        </p:txBody>
      </p:sp>
      <p:sp>
        <p:nvSpPr>
          <p:cNvPr id="11268" name="Rectangle 3"/>
          <p:cNvSpPr>
            <a:spLocks noGrp="1" noChangeArrowheads="1"/>
          </p:cNvSpPr>
          <p:nvPr>
            <p:ph type="body" idx="1"/>
          </p:nvPr>
        </p:nvSpPr>
        <p:spPr bwMode="auto">
          <a:xfrm>
            <a:off x="457200" y="1219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lnSpc>
                <a:spcPct val="80000"/>
              </a:lnSpc>
            </a:pPr>
            <a:r>
              <a:rPr lang="en-US" sz="2800" dirty="0" smtClean="0">
                <a:solidFill>
                  <a:srgbClr val="00245D"/>
                </a:solidFill>
                <a:latin typeface="MrsEaves" pitchFamily="34" charset="0"/>
              </a:rPr>
              <a:t>The voter and poll manager complete the appropriate sections of the affidavit ballot envelope. </a:t>
            </a:r>
          </a:p>
          <a:p>
            <a:pPr marL="609600" indent="-609600" eaLnBrk="1" hangingPunct="1">
              <a:lnSpc>
                <a:spcPct val="80000"/>
              </a:lnSpc>
            </a:pPr>
            <a:r>
              <a:rPr lang="en-US" sz="2800" dirty="0" smtClean="0">
                <a:solidFill>
                  <a:srgbClr val="00245D"/>
                </a:solidFill>
                <a:latin typeface="MrsEaves" pitchFamily="34" charset="0"/>
              </a:rPr>
              <a:t>The poll manager checks the type of election, the name of the county or municipality, the reason for using an affidavit ballot, and prints the name of the precinct and date.  </a:t>
            </a:r>
          </a:p>
          <a:p>
            <a:pPr marL="609600" indent="-609600" eaLnBrk="1" hangingPunct="1">
              <a:lnSpc>
                <a:spcPct val="80000"/>
              </a:lnSpc>
            </a:pPr>
            <a:r>
              <a:rPr lang="en-US" sz="2800" dirty="0" smtClean="0">
                <a:solidFill>
                  <a:srgbClr val="00245D"/>
                </a:solidFill>
                <a:latin typeface="MrsEaves" pitchFamily="34" charset="0"/>
              </a:rPr>
              <a:t>The voter provides as much of the identifying information as possible and checks the appropriate box under “Affidavit of Voter”.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u="sng" dirty="0" smtClean="0">
                <a:solidFill>
                  <a:srgbClr val="00245D"/>
                </a:solidFill>
                <a:latin typeface="MrsEaves" pitchFamily="34" charset="0"/>
              </a:rPr>
              <a:t>Completing Affidavit Ballot Envelope</a:t>
            </a:r>
            <a:br>
              <a:rPr lang="en-US" sz="4000" u="sng" dirty="0" smtClean="0">
                <a:solidFill>
                  <a:srgbClr val="00245D"/>
                </a:solidFill>
                <a:latin typeface="MrsEaves" pitchFamily="34" charset="0"/>
              </a:rPr>
            </a:br>
            <a:r>
              <a:rPr lang="en-US" sz="3600" u="sng" dirty="0" smtClean="0">
                <a:solidFill>
                  <a:srgbClr val="00245D"/>
                </a:solidFill>
                <a:latin typeface="MrsEaves" pitchFamily="34" charset="0"/>
              </a:rPr>
              <a:t>(No. 5 cont’d)</a:t>
            </a:r>
            <a:endParaRPr lang="en-US" sz="4000" u="sng" dirty="0" smtClean="0">
              <a:solidFill>
                <a:srgbClr val="00245D"/>
              </a:solidFill>
              <a:latin typeface="MrsEaves" pitchFamily="34" charset="0"/>
            </a:endParaRPr>
          </a:p>
        </p:txBody>
      </p:sp>
      <p:sp>
        <p:nvSpPr>
          <p:cNvPr id="12292" name="Rectangle 3"/>
          <p:cNvSpPr>
            <a:spLocks noGrp="1" noChangeArrowheads="1"/>
          </p:cNvSpPr>
          <p:nvPr>
            <p:ph type="body" idx="1"/>
          </p:nvPr>
        </p:nvSpPr>
        <p:spPr bwMode="auto">
          <a:xfrm>
            <a:off x="381000" y="2332037"/>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rgbClr val="00245D"/>
                </a:solidFill>
                <a:latin typeface="MrsEaves" pitchFamily="34" charset="0"/>
              </a:rPr>
              <a:t>The voter signs the envelope</a:t>
            </a:r>
          </a:p>
          <a:p>
            <a:pPr eaLnBrk="1" hangingPunct="1"/>
            <a:r>
              <a:rPr lang="en-US" dirty="0" smtClean="0">
                <a:solidFill>
                  <a:srgbClr val="00245D"/>
                </a:solidFill>
                <a:latin typeface="MrsEaves" pitchFamily="34" charset="0"/>
              </a:rPr>
              <a:t>The Poll Manager signs the envelope</a:t>
            </a:r>
          </a:p>
          <a:p>
            <a:pPr eaLnBrk="1" hangingPunct="1"/>
            <a:r>
              <a:rPr lang="en-US" dirty="0" smtClean="0">
                <a:solidFill>
                  <a:srgbClr val="00245D"/>
                </a:solidFill>
                <a:latin typeface="MrsEaves" pitchFamily="34" charset="0"/>
              </a:rPr>
              <a:t>Don’t forget to sign!</a:t>
            </a:r>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u="sng" dirty="0" smtClean="0">
                <a:solidFill>
                  <a:srgbClr val="00245D"/>
                </a:solidFill>
                <a:latin typeface="MrsEaves" pitchFamily="34" charset="0"/>
              </a:rPr>
              <a:t>Affidavit Ballot Checklist #6</a:t>
            </a:r>
          </a:p>
        </p:txBody>
      </p:sp>
      <p:sp>
        <p:nvSpPr>
          <p:cNvPr id="13316"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buFont typeface="Wingdings" pitchFamily="2" charset="2"/>
              <a:buNone/>
            </a:pPr>
            <a:r>
              <a:rPr lang="en-US" smtClean="0"/>
              <a:t>	</a:t>
            </a:r>
            <a:r>
              <a:rPr lang="en-US" smtClean="0">
                <a:solidFill>
                  <a:srgbClr val="00245D"/>
                </a:solidFill>
                <a:latin typeface="MrsEaves" pitchFamily="34" charset="0"/>
              </a:rPr>
              <a:t>The Poll Manager provides the blank ballot to the voter.</a:t>
            </a:r>
          </a:p>
        </p:txBody>
      </p:sp>
      <p:pic>
        <p:nvPicPr>
          <p:cNvPr id="13317" name="Picture 6" descr="MMj02190980000[1]"/>
          <p:cNvPicPr>
            <a:picLocks noChangeAspect="1" noChangeArrowheads="1" noCrop="1"/>
          </p:cNvPicPr>
          <p:nvPr/>
        </p:nvPicPr>
        <p:blipFill>
          <a:blip r:embed="rId2"/>
          <a:srcRect/>
          <a:stretch>
            <a:fillRect/>
          </a:stretch>
        </p:blipFill>
        <p:spPr bwMode="auto">
          <a:xfrm>
            <a:off x="4572000" y="2362200"/>
            <a:ext cx="3609975" cy="2409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u="sng" dirty="0" smtClean="0">
                <a:solidFill>
                  <a:srgbClr val="00245D"/>
                </a:solidFill>
                <a:latin typeface="MrsEaves" pitchFamily="34" charset="0"/>
              </a:rPr>
              <a:t>Affidavit Ballot Checklist #7</a:t>
            </a:r>
          </a:p>
        </p:txBody>
      </p:sp>
      <p:sp>
        <p:nvSpPr>
          <p:cNvPr id="14340"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pPr>
            <a:r>
              <a:rPr lang="en-US" smtClean="0"/>
              <a:t>	</a:t>
            </a:r>
            <a:r>
              <a:rPr lang="en-US" smtClean="0">
                <a:solidFill>
                  <a:srgbClr val="00245D"/>
                </a:solidFill>
                <a:latin typeface="MrsEaves" pitchFamily="34" charset="0"/>
              </a:rPr>
              <a:t>The voter is provided a suitable place where he/she can mark the ballot in secret.</a:t>
            </a:r>
          </a:p>
        </p:txBody>
      </p:sp>
      <p:pic>
        <p:nvPicPr>
          <p:cNvPr id="14341" name="Picture 70" descr="MCED00006_0000[1]"/>
          <p:cNvPicPr>
            <a:picLocks noChangeAspect="1" noChangeArrowheads="1"/>
          </p:cNvPicPr>
          <p:nvPr/>
        </p:nvPicPr>
        <p:blipFill>
          <a:blip r:embed="rId2"/>
          <a:srcRect/>
          <a:stretch>
            <a:fillRect/>
          </a:stretch>
        </p:blipFill>
        <p:spPr bwMode="auto">
          <a:xfrm>
            <a:off x="5105400" y="2895600"/>
            <a:ext cx="3516313"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u="sng" dirty="0" smtClean="0">
                <a:solidFill>
                  <a:srgbClr val="00245D"/>
                </a:solidFill>
                <a:latin typeface="MrsEaves" pitchFamily="34" charset="0"/>
              </a:rPr>
              <a:t>Affidavit Ballot Checklist #</a:t>
            </a:r>
            <a:r>
              <a:rPr lang="en-US" dirty="0" smtClean="0">
                <a:solidFill>
                  <a:srgbClr val="00245D"/>
                </a:solidFill>
                <a:latin typeface="MrsEaves" pitchFamily="34" charset="0"/>
              </a:rPr>
              <a:t>8</a:t>
            </a:r>
          </a:p>
        </p:txBody>
      </p:sp>
      <p:sp>
        <p:nvSpPr>
          <p:cNvPr id="15364"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pPr>
            <a:r>
              <a:rPr lang="en-US" dirty="0" smtClean="0"/>
              <a:t>	</a:t>
            </a:r>
            <a:r>
              <a:rPr lang="en-US" dirty="0" smtClean="0">
                <a:solidFill>
                  <a:srgbClr val="00245D"/>
                </a:solidFill>
                <a:latin typeface="MrsEaves" pitchFamily="34" charset="0"/>
              </a:rPr>
              <a:t>The voted ballot is folded by the voter and handed to the Poll Manager who places it in the ballot envelope.</a:t>
            </a:r>
          </a:p>
        </p:txBody>
      </p:sp>
      <p:pic>
        <p:nvPicPr>
          <p:cNvPr id="15365" name="Picture 4" descr="MCj03560870000[1]"/>
          <p:cNvPicPr>
            <a:picLocks noChangeAspect="1" noChangeArrowheads="1"/>
          </p:cNvPicPr>
          <p:nvPr/>
        </p:nvPicPr>
        <p:blipFill>
          <a:blip r:embed="rId2"/>
          <a:srcRect/>
          <a:stretch>
            <a:fillRect/>
          </a:stretch>
        </p:blipFill>
        <p:spPr bwMode="auto">
          <a:xfrm>
            <a:off x="4876800" y="3276600"/>
            <a:ext cx="3886200"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u="sng" dirty="0" smtClean="0">
                <a:solidFill>
                  <a:srgbClr val="00245D"/>
                </a:solidFill>
                <a:latin typeface="MrsEaves" pitchFamily="34" charset="0"/>
              </a:rPr>
              <a:t>Affidavit Ballot Checklist #9</a:t>
            </a:r>
          </a:p>
        </p:txBody>
      </p:sp>
      <p:sp>
        <p:nvSpPr>
          <p:cNvPr id="16388"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pPr>
            <a:r>
              <a:rPr lang="en-US" smtClean="0"/>
              <a:t>	</a:t>
            </a:r>
            <a:r>
              <a:rPr lang="en-US" smtClean="0">
                <a:solidFill>
                  <a:srgbClr val="00245D"/>
                </a:solidFill>
                <a:latin typeface="MrsEaves" pitchFamily="34" charset="0"/>
              </a:rPr>
              <a:t>The affidavit ballot envelope is then sealed and placed in the ballot box.</a:t>
            </a:r>
          </a:p>
        </p:txBody>
      </p:sp>
      <p:pic>
        <p:nvPicPr>
          <p:cNvPr id="16389" name="Picture 4" descr="MCj03013140000[1]"/>
          <p:cNvPicPr>
            <a:picLocks noChangeAspect="1" noChangeArrowheads="1"/>
          </p:cNvPicPr>
          <p:nvPr/>
        </p:nvPicPr>
        <p:blipFill>
          <a:blip r:embed="rId2"/>
          <a:srcRect/>
          <a:stretch>
            <a:fillRect/>
          </a:stretch>
        </p:blipFill>
        <p:spPr bwMode="auto">
          <a:xfrm>
            <a:off x="1143000" y="2743200"/>
            <a:ext cx="3378200" cy="2200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u="sng" dirty="0" smtClean="0">
                <a:solidFill>
                  <a:srgbClr val="00245D"/>
                </a:solidFill>
                <a:latin typeface="MrsEaves" pitchFamily="34" charset="0"/>
              </a:rPr>
              <a:t>Affidavit Ballot Checklist #10</a:t>
            </a:r>
          </a:p>
        </p:txBody>
      </p:sp>
      <p:sp>
        <p:nvSpPr>
          <p:cNvPr id="17412"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Arial" pitchFamily="34" charset="0"/>
              <a:buChar char="•"/>
            </a:pPr>
            <a:r>
              <a:rPr lang="en-US" sz="2800" dirty="0" smtClean="0">
                <a:solidFill>
                  <a:srgbClr val="00245D"/>
                </a:solidFill>
                <a:latin typeface="MrsEaves" pitchFamily="34" charset="0"/>
              </a:rPr>
              <a:t>The voter is provided written information on how to ascertain whether his/her affidavit ballot was counted, and if not, why it was not counted.</a:t>
            </a:r>
          </a:p>
          <a:p>
            <a:pPr eaLnBrk="1" hangingPunct="1">
              <a:buNone/>
            </a:pPr>
            <a:endParaRPr lang="en-US" sz="2000" dirty="0" smtClean="0">
              <a:solidFill>
                <a:srgbClr val="00245D"/>
              </a:solidFill>
              <a:latin typeface="MrsEaves" pitchFamily="34" charset="0"/>
            </a:endParaRPr>
          </a:p>
          <a:p>
            <a:pPr eaLnBrk="1" hangingPunct="1">
              <a:buFont typeface="Arial" pitchFamily="34" charset="0"/>
              <a:buChar char="•"/>
            </a:pPr>
            <a:r>
              <a:rPr lang="en-US" sz="2800" dirty="0" smtClean="0">
                <a:solidFill>
                  <a:srgbClr val="00245D"/>
                </a:solidFill>
                <a:latin typeface="MrsEaves" pitchFamily="34" charset="0"/>
              </a:rPr>
              <a:t>HAVA requirement</a:t>
            </a:r>
          </a:p>
          <a:p>
            <a:pPr eaLnBrk="1" hangingPunct="1">
              <a:buNone/>
            </a:pPr>
            <a:endParaRPr lang="en-US" sz="2400" dirty="0" smtClean="0">
              <a:solidFill>
                <a:srgbClr val="00245D"/>
              </a:solidFill>
              <a:latin typeface="MrsEaves" pitchFamily="34" charset="0"/>
            </a:endParaRPr>
          </a:p>
          <a:p>
            <a:pPr eaLnBrk="1" hangingPunct="1">
              <a:buFont typeface="Arial" pitchFamily="34" charset="0"/>
              <a:buChar char="•"/>
            </a:pPr>
            <a:r>
              <a:rPr lang="en-US" sz="2800" dirty="0" smtClean="0">
                <a:solidFill>
                  <a:srgbClr val="00245D"/>
                </a:solidFill>
                <a:latin typeface="MrsEaves" pitchFamily="34" charset="0"/>
              </a:rPr>
              <a:t>County must have a free access</a:t>
            </a:r>
          </a:p>
          <a:p>
            <a:pPr eaLnBrk="1" hangingPunct="1">
              <a:buNone/>
            </a:pPr>
            <a:r>
              <a:rPr lang="en-US" sz="2800" dirty="0" smtClean="0">
                <a:solidFill>
                  <a:srgbClr val="00245D"/>
                </a:solidFill>
                <a:latin typeface="MrsEaves" pitchFamily="34" charset="0"/>
              </a:rPr>
              <a:t>    system</a:t>
            </a:r>
          </a:p>
        </p:txBody>
      </p:sp>
      <p:pic>
        <p:nvPicPr>
          <p:cNvPr id="17413" name="Picture 4" descr="MCj02971410000[1]"/>
          <p:cNvPicPr>
            <a:picLocks noChangeAspect="1" noChangeArrowheads="1"/>
          </p:cNvPicPr>
          <p:nvPr/>
        </p:nvPicPr>
        <p:blipFill>
          <a:blip r:embed="rId2"/>
          <a:srcRect/>
          <a:stretch>
            <a:fillRect/>
          </a:stretch>
        </p:blipFill>
        <p:spPr bwMode="auto">
          <a:xfrm>
            <a:off x="5410200" y="3352800"/>
            <a:ext cx="3352800" cy="1998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5"/>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smtClean="0">
                <a:solidFill>
                  <a:srgbClr val="00245D"/>
                </a:solidFill>
                <a:latin typeface="MrsEaves" pitchFamily="34" charset="0"/>
              </a:rPr>
              <a:t>Introduction</a:t>
            </a:r>
            <a:r>
              <a:rPr lang="en-US" b="1" smtClean="0"/>
              <a:t>	</a:t>
            </a:r>
          </a:p>
        </p:txBody>
      </p:sp>
      <p:sp>
        <p:nvSpPr>
          <p:cNvPr id="3076" name="Rectangle 16"/>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pPr>
            <a:r>
              <a:rPr lang="en-US" smtClean="0"/>
              <a:t>	</a:t>
            </a:r>
            <a:r>
              <a:rPr lang="en-US" smtClean="0">
                <a:solidFill>
                  <a:srgbClr val="00245D"/>
                </a:solidFill>
                <a:latin typeface="MrsEaves" pitchFamily="34" charset="0"/>
              </a:rPr>
              <a:t>Any person who desires to vote and whose name does not appear on the poll books must be afforded the opportunity to cast an affidavit/provisional ballot.</a:t>
            </a:r>
          </a:p>
          <a:p>
            <a:pPr eaLnBrk="1" hangingPunct="1">
              <a:buFont typeface="Wingdings" pitchFamily="2" charset="2"/>
              <a:buNone/>
            </a:pPr>
            <a:r>
              <a:rPr lang="en-US" smtClean="0">
                <a:solidFill>
                  <a:srgbClr val="00245D"/>
                </a:solidFill>
                <a:latin typeface="MrsEaves" pitchFamily="34" charset="0"/>
              </a:rPr>
              <a:t>	</a:t>
            </a:r>
          </a:p>
          <a:p>
            <a:pPr eaLnBrk="1" hangingPunct="1">
              <a:buFont typeface="Wingdings" pitchFamily="2" charset="2"/>
              <a:buNone/>
            </a:pPr>
            <a:r>
              <a:rPr lang="en-US" smtClean="0">
                <a:solidFill>
                  <a:srgbClr val="00245D"/>
                </a:solidFill>
                <a:latin typeface="MrsEaves" pitchFamily="34" charset="0"/>
              </a:rPr>
              <a:t>	Reference:  Miss. Code Ann. § 23-15-573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bwMode="auto">
          <a:xfrm>
            <a:off x="457200" y="274638"/>
            <a:ext cx="8229600" cy="6397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dirty="0" smtClean="0">
                <a:solidFill>
                  <a:srgbClr val="00245D"/>
                </a:solidFill>
                <a:latin typeface="MrsEaves" pitchFamily="34" charset="0"/>
              </a:rPr>
              <a:t>Sample Form</a:t>
            </a:r>
            <a:br>
              <a:rPr lang="en-US" sz="3600" dirty="0" smtClean="0">
                <a:solidFill>
                  <a:srgbClr val="00245D"/>
                </a:solidFill>
                <a:latin typeface="MrsEaves" pitchFamily="34" charset="0"/>
              </a:rPr>
            </a:br>
            <a:endParaRPr lang="en-US" sz="3600" dirty="0" smtClean="0">
              <a:solidFill>
                <a:srgbClr val="00245D"/>
              </a:solidFill>
              <a:latin typeface="MrsEaves" pitchFamily="34" charset="0"/>
            </a:endParaRPr>
          </a:p>
        </p:txBody>
      </p:sp>
      <p:sp>
        <p:nvSpPr>
          <p:cNvPr id="18436" name="Rectangle 3"/>
          <p:cNvSpPr>
            <a:spLocks noGrp="1" noChangeArrowheads="1"/>
          </p:cNvSpPr>
          <p:nvPr>
            <p:ph type="body" idx="1"/>
          </p:nvPr>
        </p:nvSpPr>
        <p:spPr bwMode="auto">
          <a:xfrm>
            <a:off x="457200" y="914400"/>
            <a:ext cx="8382000" cy="5410199"/>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1600" b="1" dirty="0" smtClean="0">
                <a:solidFill>
                  <a:srgbClr val="00245D"/>
                </a:solidFill>
                <a:latin typeface="MrsEaves" pitchFamily="34" charset="0"/>
              </a:rPr>
              <a:t>INSTRUCTIONS FOR VOTERS WHO CAST AFFIDAVIT BALLOTS</a:t>
            </a:r>
            <a:endParaRPr lang="en-US" sz="1600" dirty="0" smtClean="0">
              <a:solidFill>
                <a:srgbClr val="00245D"/>
              </a:solidFill>
              <a:latin typeface="MrsEaves" pitchFamily="34" charset="0"/>
            </a:endParaRPr>
          </a:p>
          <a:p>
            <a:pPr eaLnBrk="1" hangingPunct="1">
              <a:lnSpc>
                <a:spcPct val="80000"/>
              </a:lnSpc>
            </a:pPr>
            <a:r>
              <a:rPr lang="en-US" sz="1600" dirty="0" smtClean="0">
                <a:solidFill>
                  <a:srgbClr val="00245D"/>
                </a:solidFill>
                <a:latin typeface="MrsEaves" pitchFamily="34" charset="0"/>
              </a:rPr>
              <a:t>You have had to cast an affidavit ballot because you certified that:</a:t>
            </a:r>
          </a:p>
          <a:p>
            <a:pPr eaLnBrk="1" hangingPunct="1">
              <a:lnSpc>
                <a:spcPct val="80000"/>
              </a:lnSpc>
            </a:pPr>
            <a:r>
              <a:rPr lang="en-US" sz="1600" dirty="0" smtClean="0">
                <a:solidFill>
                  <a:srgbClr val="00245D"/>
                </a:solidFill>
                <a:latin typeface="MrsEaves" pitchFamily="34" charset="0"/>
              </a:rPr>
              <a:t>I am not registered to vote because I have been illegally denied registration; </a:t>
            </a:r>
            <a:r>
              <a:rPr lang="en-US" sz="1600" b="1" dirty="0" smtClean="0">
                <a:solidFill>
                  <a:srgbClr val="00245D"/>
                </a:solidFill>
                <a:latin typeface="MrsEaves" pitchFamily="34" charset="0"/>
              </a:rPr>
              <a:t>or,</a:t>
            </a:r>
            <a:endParaRPr lang="en-US" sz="1600" dirty="0" smtClean="0">
              <a:solidFill>
                <a:srgbClr val="00245D"/>
              </a:solidFill>
              <a:latin typeface="MrsEaves" pitchFamily="34" charset="0"/>
            </a:endParaRPr>
          </a:p>
          <a:p>
            <a:pPr eaLnBrk="1" hangingPunct="1">
              <a:lnSpc>
                <a:spcPct val="80000"/>
              </a:lnSpc>
            </a:pPr>
            <a:r>
              <a:rPr lang="en-US" sz="1600" dirty="0" smtClean="0">
                <a:solidFill>
                  <a:srgbClr val="00245D"/>
                </a:solidFill>
                <a:latin typeface="MrsEaves" pitchFamily="34" charset="0"/>
              </a:rPr>
              <a:t>I am eligible to vote in this election; I am a resident of this precinct and lawfully registered to vote in this county at least 30 days prior to this date, and: </a:t>
            </a:r>
          </a:p>
          <a:p>
            <a:pPr eaLnBrk="1" hangingPunct="1">
              <a:lnSpc>
                <a:spcPct val="80000"/>
              </a:lnSpc>
            </a:pPr>
            <a:r>
              <a:rPr lang="en-US" sz="1600" dirty="0" smtClean="0">
                <a:solidFill>
                  <a:srgbClr val="00245D"/>
                </a:solidFill>
                <a:latin typeface="MrsEaves" pitchFamily="34" charset="0"/>
              </a:rPr>
              <a:t>I have moved recently from the old street address written above to the new address written above; </a:t>
            </a:r>
            <a:r>
              <a:rPr lang="en-US" sz="1600" b="1" dirty="0" smtClean="0">
                <a:solidFill>
                  <a:srgbClr val="00245D"/>
                </a:solidFill>
                <a:latin typeface="MrsEaves" pitchFamily="34" charset="0"/>
              </a:rPr>
              <a:t>or</a:t>
            </a:r>
            <a:r>
              <a:rPr lang="en-US" sz="1600" dirty="0" smtClean="0">
                <a:solidFill>
                  <a:srgbClr val="00245D"/>
                </a:solidFill>
                <a:latin typeface="MrsEaves" pitchFamily="34" charset="0"/>
              </a:rPr>
              <a:t>,</a:t>
            </a:r>
          </a:p>
          <a:p>
            <a:pPr eaLnBrk="1" hangingPunct="1">
              <a:lnSpc>
                <a:spcPct val="80000"/>
              </a:lnSpc>
            </a:pPr>
            <a:r>
              <a:rPr lang="en-US" sz="1600" dirty="0" smtClean="0">
                <a:solidFill>
                  <a:srgbClr val="00245D"/>
                </a:solidFill>
                <a:latin typeface="MrsEaves" pitchFamily="34" charset="0"/>
              </a:rPr>
              <a:t>I have </a:t>
            </a:r>
            <a:r>
              <a:rPr lang="en-US" sz="1600" i="1" dirty="0" smtClean="0">
                <a:solidFill>
                  <a:srgbClr val="00245D"/>
                </a:solidFill>
                <a:latin typeface="MrsEaves" pitchFamily="34" charset="0"/>
              </a:rPr>
              <a:t>not</a:t>
            </a:r>
            <a:r>
              <a:rPr lang="en-US" sz="1600" dirty="0" smtClean="0">
                <a:solidFill>
                  <a:srgbClr val="00245D"/>
                </a:solidFill>
                <a:latin typeface="MrsEaves" pitchFamily="34" charset="0"/>
              </a:rPr>
              <a:t> moved recently, but my name is not on the </a:t>
            </a:r>
            <a:r>
              <a:rPr lang="en-US" sz="1600" dirty="0" err="1" smtClean="0">
                <a:solidFill>
                  <a:srgbClr val="00245D"/>
                </a:solidFill>
                <a:latin typeface="MrsEaves" pitchFamily="34" charset="0"/>
              </a:rPr>
              <a:t>pollbook</a:t>
            </a:r>
            <a:r>
              <a:rPr lang="en-US" sz="1600" dirty="0" smtClean="0">
                <a:solidFill>
                  <a:srgbClr val="00245D"/>
                </a:solidFill>
                <a:latin typeface="MrsEaves" pitchFamily="34" charset="0"/>
              </a:rPr>
              <a:t>; </a:t>
            </a:r>
            <a:r>
              <a:rPr lang="en-US" sz="1600" b="1" dirty="0" smtClean="0">
                <a:solidFill>
                  <a:srgbClr val="00245D"/>
                </a:solidFill>
                <a:latin typeface="MrsEaves" pitchFamily="34" charset="0"/>
              </a:rPr>
              <a:t>or</a:t>
            </a:r>
            <a:r>
              <a:rPr lang="en-US" sz="1600" dirty="0" smtClean="0">
                <a:solidFill>
                  <a:srgbClr val="00245D"/>
                </a:solidFill>
                <a:latin typeface="MrsEaves" pitchFamily="34" charset="0"/>
              </a:rPr>
              <a:t>,</a:t>
            </a:r>
          </a:p>
          <a:p>
            <a:pPr eaLnBrk="1" hangingPunct="1">
              <a:lnSpc>
                <a:spcPct val="80000"/>
              </a:lnSpc>
            </a:pPr>
            <a:r>
              <a:rPr lang="en-US" sz="1600" dirty="0" smtClean="0">
                <a:solidFill>
                  <a:srgbClr val="00245D"/>
                </a:solidFill>
                <a:latin typeface="MrsEaves" pitchFamily="34" charset="0"/>
              </a:rPr>
              <a:t>I do not otherwise qualify under state or federal law to cast a </a:t>
            </a:r>
            <a:r>
              <a:rPr lang="en-US" sz="1600" i="1" dirty="0" smtClean="0">
                <a:solidFill>
                  <a:srgbClr val="00245D"/>
                </a:solidFill>
                <a:latin typeface="MrsEaves" pitchFamily="34" charset="0"/>
              </a:rPr>
              <a:t>regular election day ballot</a:t>
            </a:r>
            <a:r>
              <a:rPr lang="en-US" sz="1600" dirty="0" smtClean="0">
                <a:solidFill>
                  <a:srgbClr val="00245D"/>
                </a:solidFill>
                <a:latin typeface="MrsEaves" pitchFamily="34" charset="0"/>
              </a:rPr>
              <a:t>.</a:t>
            </a:r>
          </a:p>
          <a:p>
            <a:pPr eaLnBrk="1" hangingPunct="1">
              <a:lnSpc>
                <a:spcPct val="80000"/>
              </a:lnSpc>
            </a:pPr>
            <a:r>
              <a:rPr lang="en-US" sz="1600" dirty="0" smtClean="0">
                <a:solidFill>
                  <a:srgbClr val="00245D"/>
                </a:solidFill>
                <a:latin typeface="MrsEaves" pitchFamily="34" charset="0"/>
              </a:rPr>
              <a:t>Under the Help America Vote Act of 2002, you are entitled to discover the disposition of your affidavit ballot.  Please contact your election commission or party executive committee to determine whether your affidavit ballot counted and if not, why not.  Please do not call before ten days from today.  They can be reached at:</a:t>
            </a:r>
          </a:p>
          <a:p>
            <a:pPr eaLnBrk="1" hangingPunct="1">
              <a:lnSpc>
                <a:spcPct val="80000"/>
              </a:lnSpc>
            </a:pPr>
            <a:r>
              <a:rPr lang="en-US" sz="1600" dirty="0" smtClean="0">
                <a:solidFill>
                  <a:srgbClr val="00245D"/>
                </a:solidFill>
                <a:latin typeface="MrsEaves" pitchFamily="34" charset="0"/>
              </a:rPr>
              <a:t>CONTACT:__________________________________________________________________</a:t>
            </a:r>
          </a:p>
          <a:p>
            <a:pPr eaLnBrk="1" hangingPunct="1">
              <a:lnSpc>
                <a:spcPct val="80000"/>
              </a:lnSpc>
            </a:pPr>
            <a:r>
              <a:rPr lang="en-US" sz="1600" dirty="0" smtClean="0">
                <a:solidFill>
                  <a:srgbClr val="00245D"/>
                </a:solidFill>
                <a:latin typeface="MrsEaves" pitchFamily="34" charset="0"/>
              </a:rPr>
              <a:t>		(Name of Elections Commissioner or Party Chair)</a:t>
            </a:r>
          </a:p>
          <a:p>
            <a:pPr eaLnBrk="1" hangingPunct="1">
              <a:lnSpc>
                <a:spcPct val="80000"/>
              </a:lnSpc>
            </a:pPr>
            <a:r>
              <a:rPr lang="en-US" sz="1600" dirty="0" smtClean="0">
                <a:solidFill>
                  <a:srgbClr val="00245D"/>
                </a:solidFill>
                <a:latin typeface="MrsEaves" pitchFamily="34" charset="0"/>
              </a:rPr>
              <a:t>PHONE:______________________________________________________</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MrsEavesSmartLigRoman" pitchFamily="34" charset="0"/>
              </a:rPr>
              <a:t>Canvassing Results</a:t>
            </a:r>
            <a:endParaRPr lang="en-US" dirty="0">
              <a:solidFill>
                <a:srgbClr val="002060"/>
              </a:solidFill>
              <a:latin typeface="MrsEavesSmartLigRoman" pitchFamily="34" charset="0"/>
            </a:endParaRPr>
          </a:p>
        </p:txBody>
      </p:sp>
      <p:sp>
        <p:nvSpPr>
          <p:cNvPr id="3" name="Content Placeholder 2"/>
          <p:cNvSpPr>
            <a:spLocks noGrp="1"/>
          </p:cNvSpPr>
          <p:nvPr>
            <p:ph idx="1"/>
          </p:nvPr>
        </p:nvSpPr>
        <p:spPr/>
        <p:txBody>
          <a:bodyPr/>
          <a:lstStyle/>
          <a:p>
            <a:r>
              <a:rPr lang="en-US" dirty="0" smtClean="0">
                <a:solidFill>
                  <a:srgbClr val="002060"/>
                </a:solidFill>
                <a:latin typeface="MrsEavesSmartLigRoman" pitchFamily="34" charset="0"/>
              </a:rPr>
              <a:t>The executive committee primary elections, and the election commissioners in other elections, shall examine the records and allow the ballot to be counted, or not counted as it appears legal.</a:t>
            </a:r>
            <a:endParaRPr lang="en-US" dirty="0">
              <a:solidFill>
                <a:srgbClr val="002060"/>
              </a:solidFill>
              <a:latin typeface="MrsEavesSmartLigRoman"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bwMode="auto">
          <a:xfrm>
            <a:off x="457200" y="381000"/>
            <a:ext cx="8229600" cy="103663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u="sng" dirty="0" smtClean="0">
                <a:solidFill>
                  <a:srgbClr val="00245D"/>
                </a:solidFill>
                <a:latin typeface="MrsEaves" pitchFamily="34" charset="0"/>
              </a:rPr>
              <a:t>Contact Information</a:t>
            </a:r>
            <a:r>
              <a:rPr lang="en-US" sz="4000" dirty="0" smtClean="0">
                <a:latin typeface="MrsEaves" pitchFamily="34" charset="0"/>
              </a:rPr>
              <a:t/>
            </a:r>
            <a:br>
              <a:rPr lang="en-US" sz="4000" dirty="0" smtClean="0">
                <a:latin typeface="MrsEaves" pitchFamily="34" charset="0"/>
              </a:rPr>
            </a:br>
            <a:endParaRPr lang="en-US" sz="4000" dirty="0" smtClean="0">
              <a:latin typeface="MrsEaves" pitchFamily="34" charset="0"/>
            </a:endParaRPr>
          </a:p>
        </p:txBody>
      </p:sp>
      <p:sp>
        <p:nvSpPr>
          <p:cNvPr id="19460" name="Rectangle 3"/>
          <p:cNvSpPr>
            <a:spLocks noGrp="1" noChangeArrowheads="1"/>
          </p:cNvSpPr>
          <p:nvPr>
            <p:ph type="body" idx="1"/>
          </p:nvPr>
        </p:nvSpPr>
        <p:spPr bwMode="auto">
          <a:xfrm>
            <a:off x="457200" y="1143000"/>
            <a:ext cx="8229600" cy="4648200"/>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lnSpc>
                <a:spcPct val="90000"/>
              </a:lnSpc>
              <a:buFont typeface="Wingdings" pitchFamily="2" charset="2"/>
              <a:buNone/>
            </a:pPr>
            <a:r>
              <a:rPr lang="en-US" b="1" dirty="0" smtClean="0">
                <a:solidFill>
                  <a:srgbClr val="00245D"/>
                </a:solidFill>
                <a:latin typeface="MrsEaves" pitchFamily="34" charset="0"/>
              </a:rPr>
              <a:t>The Mississippi Secretary of State’s Office</a:t>
            </a:r>
          </a:p>
          <a:p>
            <a:pPr algn="ctr" eaLnBrk="1" hangingPunct="1">
              <a:lnSpc>
                <a:spcPct val="90000"/>
              </a:lnSpc>
              <a:buFont typeface="Wingdings" pitchFamily="2" charset="2"/>
              <a:buNone/>
            </a:pPr>
            <a:r>
              <a:rPr lang="en-US" b="1" i="1" dirty="0" smtClean="0">
                <a:solidFill>
                  <a:srgbClr val="00245D"/>
                </a:solidFill>
                <a:latin typeface="MrsEaves" pitchFamily="34" charset="0"/>
              </a:rPr>
              <a:t>Elections Division</a:t>
            </a:r>
          </a:p>
          <a:p>
            <a:pPr algn="ctr" eaLnBrk="1" hangingPunct="1">
              <a:lnSpc>
                <a:spcPct val="90000"/>
              </a:lnSpc>
              <a:buFont typeface="Wingdings" pitchFamily="2" charset="2"/>
              <a:buNone/>
            </a:pPr>
            <a:r>
              <a:rPr lang="en-US" sz="2000" dirty="0" smtClean="0">
                <a:solidFill>
                  <a:srgbClr val="00245D"/>
                </a:solidFill>
                <a:latin typeface="MrsEaves" pitchFamily="34" charset="0"/>
              </a:rPr>
              <a:t>Kim Turner, Assistant Secretary of State for Elections</a:t>
            </a:r>
          </a:p>
          <a:p>
            <a:pPr algn="ctr" eaLnBrk="1" hangingPunct="1">
              <a:lnSpc>
                <a:spcPct val="90000"/>
              </a:lnSpc>
              <a:buFont typeface="Wingdings" pitchFamily="2" charset="2"/>
              <a:buNone/>
            </a:pPr>
            <a:r>
              <a:rPr lang="en-US" sz="2000" dirty="0" smtClean="0">
                <a:solidFill>
                  <a:srgbClr val="00245D"/>
                </a:solidFill>
                <a:latin typeface="MrsEaves" pitchFamily="34" charset="0"/>
              </a:rPr>
              <a:t>Post Office Box 136</a:t>
            </a:r>
          </a:p>
          <a:p>
            <a:pPr algn="ctr" eaLnBrk="1" hangingPunct="1">
              <a:lnSpc>
                <a:spcPct val="90000"/>
              </a:lnSpc>
              <a:buFont typeface="Wingdings" pitchFamily="2" charset="2"/>
              <a:buNone/>
            </a:pPr>
            <a:r>
              <a:rPr lang="en-US" sz="2000" dirty="0" smtClean="0">
                <a:solidFill>
                  <a:srgbClr val="00245D"/>
                </a:solidFill>
                <a:latin typeface="MrsEaves" pitchFamily="34" charset="0"/>
              </a:rPr>
              <a:t>401 Mississippi Street</a:t>
            </a:r>
          </a:p>
          <a:p>
            <a:pPr algn="ctr" eaLnBrk="1" hangingPunct="1">
              <a:lnSpc>
                <a:spcPct val="90000"/>
              </a:lnSpc>
              <a:buFont typeface="Wingdings" pitchFamily="2" charset="2"/>
              <a:buNone/>
            </a:pPr>
            <a:r>
              <a:rPr lang="en-US" sz="2000" dirty="0" smtClean="0">
                <a:solidFill>
                  <a:srgbClr val="00245D"/>
                </a:solidFill>
                <a:latin typeface="MrsEaves" pitchFamily="34" charset="0"/>
              </a:rPr>
              <a:t>Jackson, MS 39205</a:t>
            </a:r>
          </a:p>
          <a:p>
            <a:pPr algn="ctr" eaLnBrk="1" hangingPunct="1">
              <a:lnSpc>
                <a:spcPct val="90000"/>
              </a:lnSpc>
              <a:buFont typeface="Wingdings" pitchFamily="2" charset="2"/>
              <a:buNone/>
            </a:pPr>
            <a:r>
              <a:rPr lang="en-US" sz="2000" dirty="0" smtClean="0">
                <a:solidFill>
                  <a:srgbClr val="00245D"/>
                </a:solidFill>
                <a:latin typeface="MrsEaves" pitchFamily="34" charset="0"/>
              </a:rPr>
              <a:t>Phone (601) 359-9372</a:t>
            </a:r>
          </a:p>
          <a:p>
            <a:pPr algn="ctr" eaLnBrk="1" hangingPunct="1">
              <a:lnSpc>
                <a:spcPct val="90000"/>
              </a:lnSpc>
              <a:buFont typeface="Wingdings" pitchFamily="2" charset="2"/>
              <a:buNone/>
            </a:pPr>
            <a:r>
              <a:rPr lang="en-US" sz="2000" dirty="0" smtClean="0">
                <a:solidFill>
                  <a:srgbClr val="00245D"/>
                </a:solidFill>
                <a:latin typeface="MrsEaves" pitchFamily="34" charset="0"/>
              </a:rPr>
              <a:t>Elections Hotline 1-800-829-6786</a:t>
            </a:r>
          </a:p>
          <a:p>
            <a:pPr algn="ctr" eaLnBrk="1" hangingPunct="1">
              <a:lnSpc>
                <a:spcPct val="90000"/>
              </a:lnSpc>
              <a:buFont typeface="Wingdings" pitchFamily="2" charset="2"/>
              <a:buNone/>
            </a:pPr>
            <a:r>
              <a:rPr lang="en-US" sz="2000" dirty="0" smtClean="0">
                <a:solidFill>
                  <a:schemeClr val="accent6"/>
                </a:solidFill>
                <a:latin typeface="MrsEaves" pitchFamily="34" charset="0"/>
                <a:hlinkClick r:id="rId2"/>
              </a:rPr>
              <a:t>www.sos.ms.gov</a:t>
            </a:r>
            <a:endParaRPr lang="en-US" sz="2000" dirty="0" smtClean="0">
              <a:solidFill>
                <a:schemeClr val="accent6"/>
              </a:solidFill>
              <a:latin typeface="MrsEaves" pitchFamily="34" charset="0"/>
            </a:endParaRPr>
          </a:p>
          <a:p>
            <a:pPr algn="ctr" eaLnBrk="1" hangingPunct="1">
              <a:lnSpc>
                <a:spcPct val="90000"/>
              </a:lnSpc>
              <a:buFont typeface="Wingdings" pitchFamily="2" charset="2"/>
              <a:buNone/>
            </a:pPr>
            <a:endParaRPr lang="en-US" sz="2400" dirty="0" smtClean="0">
              <a:solidFill>
                <a:srgbClr val="00245D"/>
              </a:solidFill>
              <a:latin typeface="MrsEaves" pitchFamily="34" charset="0"/>
            </a:endParaRPr>
          </a:p>
          <a:p>
            <a:pPr algn="ctr" eaLnBrk="1" hangingPunct="1">
              <a:lnSpc>
                <a:spcPct val="90000"/>
              </a:lnSpc>
              <a:buFont typeface="Wingdings" pitchFamily="2" charset="2"/>
              <a:buNone/>
            </a:pPr>
            <a:endParaRPr lang="en-US" sz="2800" dirty="0" smtClean="0"/>
          </a:p>
          <a:p>
            <a:pPr algn="ctr" eaLnBrk="1" hangingPunct="1">
              <a:lnSpc>
                <a:spcPct val="90000"/>
              </a:lnSpc>
              <a:buFont typeface="Wingdings" pitchFamily="2" charset="2"/>
              <a:buNone/>
            </a:pP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rgbClr val="00245D"/>
                </a:solidFill>
                <a:latin typeface="MrsEaves" pitchFamily="34" charset="0"/>
              </a:rPr>
              <a:t>Affidavit Ballots Are Used When:</a:t>
            </a:r>
          </a:p>
        </p:txBody>
      </p:sp>
      <p:sp>
        <p:nvSpPr>
          <p:cNvPr id="4100" name="Rectangle 3"/>
          <p:cNvSpPr>
            <a:spLocks noGrp="1" noChangeArrowheads="1"/>
          </p:cNvSpPr>
          <p:nvPr>
            <p:ph type="body" idx="1"/>
          </p:nvPr>
        </p:nvSpPr>
        <p:spPr bwMode="auto">
          <a:xfrm>
            <a:off x="381000" y="17526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2800" dirty="0" smtClean="0">
                <a:solidFill>
                  <a:srgbClr val="00245D"/>
                </a:solidFill>
                <a:latin typeface="MrsEaves" pitchFamily="34" charset="0"/>
              </a:rPr>
              <a:t>The prospective voter’s name does not appear on the </a:t>
            </a:r>
            <a:r>
              <a:rPr lang="en-US" sz="2800" dirty="0" err="1" smtClean="0">
                <a:solidFill>
                  <a:srgbClr val="00245D"/>
                </a:solidFill>
                <a:latin typeface="MrsEaves" pitchFamily="34" charset="0"/>
              </a:rPr>
              <a:t>pollbook</a:t>
            </a:r>
            <a:r>
              <a:rPr lang="en-US" sz="2800" dirty="0" smtClean="0">
                <a:solidFill>
                  <a:srgbClr val="00245D"/>
                </a:solidFill>
                <a:latin typeface="MrsEaves" pitchFamily="34" charset="0"/>
              </a:rPr>
              <a:t> because:</a:t>
            </a:r>
          </a:p>
          <a:p>
            <a:pPr lvl="1" eaLnBrk="1" hangingPunct="1">
              <a:lnSpc>
                <a:spcPct val="80000"/>
              </a:lnSpc>
            </a:pPr>
            <a:r>
              <a:rPr lang="en-US" sz="2400" dirty="0" smtClean="0">
                <a:solidFill>
                  <a:srgbClr val="00245D"/>
                </a:solidFill>
                <a:latin typeface="MrsEaves" pitchFamily="34" charset="0"/>
              </a:rPr>
              <a:t>Voter has moved within the city, district, county, or municipality and did not notify the Municipal Clerk, County Clerk, or Election Commission;</a:t>
            </a:r>
          </a:p>
          <a:p>
            <a:pPr lvl="1" eaLnBrk="1" hangingPunct="1">
              <a:lnSpc>
                <a:spcPct val="80000"/>
              </a:lnSpc>
            </a:pPr>
            <a:r>
              <a:rPr lang="en-US" sz="2400" dirty="0" smtClean="0">
                <a:solidFill>
                  <a:srgbClr val="00245D"/>
                </a:solidFill>
                <a:latin typeface="MrsEaves" pitchFamily="34" charset="0"/>
              </a:rPr>
              <a:t>Voter’s name was erroneously purged;</a:t>
            </a:r>
          </a:p>
          <a:p>
            <a:pPr lvl="1" eaLnBrk="1" hangingPunct="1">
              <a:lnSpc>
                <a:spcPct val="80000"/>
              </a:lnSpc>
            </a:pPr>
            <a:r>
              <a:rPr lang="en-US" sz="2400" dirty="0" smtClean="0">
                <a:solidFill>
                  <a:srgbClr val="00245D"/>
                </a:solidFill>
                <a:latin typeface="MrsEaves" pitchFamily="34" charset="0"/>
              </a:rPr>
              <a:t>Voter has been illegally denied registration; or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45D"/>
                </a:solidFill>
                <a:latin typeface="MrsEaves" pitchFamily="34" charset="0"/>
              </a:rPr>
              <a:t>Affidavit Ballots Are Used When:</a:t>
            </a:r>
            <a:endParaRPr lang="en-US" dirty="0"/>
          </a:p>
        </p:txBody>
      </p:sp>
      <p:sp>
        <p:nvSpPr>
          <p:cNvPr id="3" name="Content Placeholder 2"/>
          <p:cNvSpPr>
            <a:spLocks noGrp="1"/>
          </p:cNvSpPr>
          <p:nvPr>
            <p:ph idx="1"/>
          </p:nvPr>
        </p:nvSpPr>
        <p:spPr>
          <a:xfrm>
            <a:off x="457200" y="1676400"/>
            <a:ext cx="8229600" cy="4525963"/>
          </a:xfrm>
        </p:spPr>
        <p:txBody>
          <a:bodyPr/>
          <a:lstStyle/>
          <a:p>
            <a:r>
              <a:rPr lang="en-US" dirty="0" smtClean="0">
                <a:latin typeface="MrsEavesSmartLigRoman" pitchFamily="34" charset="0"/>
              </a:rPr>
              <a:t> </a:t>
            </a:r>
            <a:r>
              <a:rPr lang="en-US" sz="2800" dirty="0" smtClean="0">
                <a:solidFill>
                  <a:srgbClr val="00245D"/>
                </a:solidFill>
                <a:latin typeface="MrsEavesSmartLigRoman" pitchFamily="34" charset="0"/>
              </a:rPr>
              <a:t>A voter believes he is a registered voter in the jurisdiction in which he desires to vote and is eligible to vote in the election</a:t>
            </a:r>
          </a:p>
          <a:p>
            <a:pPr>
              <a:buNone/>
            </a:pPr>
            <a:endParaRPr lang="en-US" sz="2800" dirty="0" smtClean="0">
              <a:solidFill>
                <a:srgbClr val="00245D"/>
              </a:solidFill>
              <a:latin typeface="MrsEavesSmartLigRoman" pitchFamily="34" charset="0"/>
            </a:endParaRPr>
          </a:p>
          <a:p>
            <a:r>
              <a:rPr lang="en-US" sz="2800" dirty="0" smtClean="0">
                <a:solidFill>
                  <a:srgbClr val="00245D"/>
                </a:solidFill>
                <a:latin typeface="MrsEavesSmartLigRoman" pitchFamily="34" charset="0"/>
              </a:rPr>
              <a:t>The voter is a first time unverified mail-in voter, and does not have a HAVA approved form of identification.</a:t>
            </a:r>
            <a:endParaRPr lang="en-US" sz="2800" dirty="0">
              <a:solidFill>
                <a:srgbClr val="00245D"/>
              </a:solidFill>
              <a:latin typeface="MrsEavesSmartLigRoman"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rgbClr val="00245D"/>
                </a:solidFill>
                <a:latin typeface="MrsEaves" pitchFamily="34" charset="0"/>
              </a:rPr>
              <a:t>HAVA Approved Identification</a:t>
            </a:r>
          </a:p>
        </p:txBody>
      </p:sp>
      <p:sp>
        <p:nvSpPr>
          <p:cNvPr id="5124"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2800" dirty="0" smtClean="0">
                <a:solidFill>
                  <a:srgbClr val="00245D"/>
                </a:solidFill>
                <a:latin typeface="MrsEaves" pitchFamily="34" charset="0"/>
              </a:rPr>
              <a:t>Some voters may be required to show an</a:t>
            </a:r>
          </a:p>
          <a:p>
            <a:pPr eaLnBrk="1" hangingPunct="1">
              <a:lnSpc>
                <a:spcPct val="80000"/>
              </a:lnSpc>
              <a:buNone/>
            </a:pPr>
            <a:r>
              <a:rPr lang="en-US" sz="2800" dirty="0" smtClean="0">
                <a:solidFill>
                  <a:srgbClr val="00245D"/>
                </a:solidFill>
                <a:latin typeface="MrsEaves" pitchFamily="34" charset="0"/>
              </a:rPr>
              <a:t>	ID if they have registered by mail, have not</a:t>
            </a:r>
          </a:p>
          <a:p>
            <a:pPr eaLnBrk="1" hangingPunct="1">
              <a:lnSpc>
                <a:spcPct val="80000"/>
              </a:lnSpc>
              <a:buNone/>
            </a:pPr>
            <a:r>
              <a:rPr lang="en-US" sz="2800" dirty="0" smtClean="0">
                <a:solidFill>
                  <a:srgbClr val="00245D"/>
                </a:solidFill>
                <a:latin typeface="MrsEaves" pitchFamily="34" charset="0"/>
              </a:rPr>
              <a:t>	been “verified” and are voting for the first time</a:t>
            </a:r>
          </a:p>
          <a:p>
            <a:pPr eaLnBrk="1" hangingPunct="1">
              <a:lnSpc>
                <a:spcPct val="80000"/>
              </a:lnSpc>
              <a:buNone/>
            </a:pPr>
            <a:endParaRPr lang="en-US" sz="2800" dirty="0" smtClean="0">
              <a:solidFill>
                <a:srgbClr val="00245D"/>
              </a:solidFill>
              <a:latin typeface="MrsEaves" pitchFamily="34" charset="0"/>
            </a:endParaRPr>
          </a:p>
          <a:p>
            <a:pPr eaLnBrk="1" hangingPunct="1">
              <a:lnSpc>
                <a:spcPct val="80000"/>
              </a:lnSpc>
              <a:buNone/>
            </a:pPr>
            <a:r>
              <a:rPr lang="en-US" sz="2800" dirty="0" smtClean="0">
                <a:solidFill>
                  <a:srgbClr val="00245D"/>
                </a:solidFill>
                <a:latin typeface="MrsEaves" pitchFamily="34" charset="0"/>
              </a:rPr>
              <a:t>Approved forms of HAVA ID include:</a:t>
            </a:r>
          </a:p>
          <a:p>
            <a:pPr eaLnBrk="1" hangingPunct="1">
              <a:lnSpc>
                <a:spcPct val="80000"/>
              </a:lnSpc>
            </a:pPr>
            <a:r>
              <a:rPr lang="en-US" sz="2800" dirty="0" smtClean="0">
                <a:solidFill>
                  <a:srgbClr val="00245D"/>
                </a:solidFill>
                <a:latin typeface="MrsEaves" pitchFamily="34" charset="0"/>
              </a:rPr>
              <a:t>Current valid photo ID;</a:t>
            </a:r>
          </a:p>
          <a:p>
            <a:pPr eaLnBrk="1" hangingPunct="1">
              <a:lnSpc>
                <a:spcPct val="80000"/>
              </a:lnSpc>
            </a:pPr>
            <a:r>
              <a:rPr lang="en-US" sz="2800" dirty="0" smtClean="0">
                <a:solidFill>
                  <a:srgbClr val="00245D"/>
                </a:solidFill>
                <a:latin typeface="MrsEaves" pitchFamily="34" charset="0"/>
              </a:rPr>
              <a:t>Current utility bill with voter’s </a:t>
            </a:r>
          </a:p>
          <a:p>
            <a:pPr eaLnBrk="1" hangingPunct="1">
              <a:lnSpc>
                <a:spcPct val="80000"/>
              </a:lnSpc>
              <a:buFont typeface="Wingdings" pitchFamily="2" charset="2"/>
              <a:buNone/>
            </a:pPr>
            <a:r>
              <a:rPr lang="en-US" sz="2800" dirty="0" smtClean="0">
                <a:solidFill>
                  <a:srgbClr val="00245D"/>
                </a:solidFill>
                <a:latin typeface="MrsEaves" pitchFamily="34" charset="0"/>
              </a:rPr>
              <a:t>	name and address;</a:t>
            </a:r>
          </a:p>
          <a:p>
            <a:pPr eaLnBrk="1" hangingPunct="1">
              <a:lnSpc>
                <a:spcPct val="80000"/>
              </a:lnSpc>
            </a:pPr>
            <a:endParaRPr lang="en-US" sz="2800" dirty="0" smtClean="0"/>
          </a:p>
        </p:txBody>
      </p:sp>
      <p:pic>
        <p:nvPicPr>
          <p:cNvPr id="5125" name="Picture 4" descr="MCj02931420000[1]"/>
          <p:cNvPicPr>
            <a:picLocks noChangeAspect="1" noChangeArrowheads="1"/>
          </p:cNvPicPr>
          <p:nvPr/>
        </p:nvPicPr>
        <p:blipFill>
          <a:blip r:embed="rId2"/>
          <a:srcRect/>
          <a:stretch>
            <a:fillRect/>
          </a:stretch>
        </p:blipFill>
        <p:spPr bwMode="auto">
          <a:xfrm>
            <a:off x="6629400" y="3352800"/>
            <a:ext cx="1817688" cy="1697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45D"/>
                </a:solidFill>
                <a:latin typeface="MrsEaves" pitchFamily="34" charset="0"/>
              </a:rPr>
              <a:t>HAVA Approved Identification</a:t>
            </a:r>
            <a:endParaRPr lang="en-US" dirty="0"/>
          </a:p>
        </p:txBody>
      </p:sp>
      <p:sp>
        <p:nvSpPr>
          <p:cNvPr id="3" name="Content Placeholder 2"/>
          <p:cNvSpPr>
            <a:spLocks noGrp="1"/>
          </p:cNvSpPr>
          <p:nvPr>
            <p:ph idx="1"/>
          </p:nvPr>
        </p:nvSpPr>
        <p:spPr/>
        <p:txBody>
          <a:bodyPr/>
          <a:lstStyle/>
          <a:p>
            <a:pPr eaLnBrk="1" hangingPunct="1">
              <a:lnSpc>
                <a:spcPct val="80000"/>
              </a:lnSpc>
            </a:pPr>
            <a:r>
              <a:rPr lang="en-US" dirty="0" smtClean="0">
                <a:solidFill>
                  <a:srgbClr val="00245D"/>
                </a:solidFill>
                <a:latin typeface="MrsEaves" pitchFamily="34" charset="0"/>
              </a:rPr>
              <a:t>Current bank statement with voter’s name and address;</a:t>
            </a:r>
          </a:p>
          <a:p>
            <a:pPr eaLnBrk="1" hangingPunct="1">
              <a:lnSpc>
                <a:spcPct val="80000"/>
              </a:lnSpc>
            </a:pPr>
            <a:r>
              <a:rPr lang="en-US" dirty="0" smtClean="0">
                <a:solidFill>
                  <a:srgbClr val="00245D"/>
                </a:solidFill>
                <a:latin typeface="MrsEaves" pitchFamily="34" charset="0"/>
              </a:rPr>
              <a:t>Current paycheck or Government check with voter’s name and address;</a:t>
            </a:r>
          </a:p>
          <a:p>
            <a:r>
              <a:rPr lang="en-US" dirty="0" smtClean="0">
                <a:solidFill>
                  <a:srgbClr val="00245D"/>
                </a:solidFill>
                <a:latin typeface="MrsEaves" pitchFamily="34" charset="0"/>
              </a:rPr>
              <a:t>Any other government document exhibiting voter’s name and address.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00245D"/>
                </a:solidFill>
                <a:latin typeface="MrsEaves" pitchFamily="34" charset="0"/>
              </a:rPr>
              <a:t>Affidavit Must Include:</a:t>
            </a:r>
          </a:p>
        </p:txBody>
      </p:sp>
      <p:sp>
        <p:nvSpPr>
          <p:cNvPr id="6148"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2600" dirty="0" smtClean="0">
                <a:solidFill>
                  <a:srgbClr val="00245D"/>
                </a:solidFill>
                <a:latin typeface="MrsEaves" pitchFamily="34" charset="0"/>
              </a:rPr>
              <a:t>Complete name;</a:t>
            </a:r>
          </a:p>
          <a:p>
            <a:pPr eaLnBrk="1" hangingPunct="1">
              <a:lnSpc>
                <a:spcPct val="80000"/>
              </a:lnSpc>
            </a:pPr>
            <a:r>
              <a:rPr lang="en-US" sz="2600" dirty="0" smtClean="0">
                <a:solidFill>
                  <a:srgbClr val="00245D"/>
                </a:solidFill>
                <a:latin typeface="MrsEaves" pitchFamily="34" charset="0"/>
              </a:rPr>
              <a:t>All required addresses and telephone numbers;</a:t>
            </a:r>
          </a:p>
          <a:p>
            <a:pPr eaLnBrk="1" hangingPunct="1">
              <a:lnSpc>
                <a:spcPct val="80000"/>
              </a:lnSpc>
            </a:pPr>
            <a:r>
              <a:rPr lang="en-US" sz="2600" dirty="0" smtClean="0">
                <a:solidFill>
                  <a:srgbClr val="00245D"/>
                </a:solidFill>
                <a:latin typeface="MrsEaves" pitchFamily="34" charset="0"/>
              </a:rPr>
              <a:t>Statement that the affiant believes he is registered to vote in the jurisdiction in which he offers to vote;</a:t>
            </a:r>
          </a:p>
          <a:p>
            <a:pPr eaLnBrk="1" hangingPunct="1">
              <a:lnSpc>
                <a:spcPct val="80000"/>
              </a:lnSpc>
            </a:pPr>
            <a:r>
              <a:rPr lang="en-US" sz="2600" dirty="0" smtClean="0">
                <a:solidFill>
                  <a:srgbClr val="00245D"/>
                </a:solidFill>
                <a:latin typeface="MrsEaves" pitchFamily="34" charset="0"/>
              </a:rPr>
              <a:t>Signature of the affiant;</a:t>
            </a:r>
          </a:p>
          <a:p>
            <a:pPr eaLnBrk="1" hangingPunct="1">
              <a:lnSpc>
                <a:spcPct val="80000"/>
              </a:lnSpc>
            </a:pPr>
            <a:r>
              <a:rPr lang="en-US" sz="2600" dirty="0" smtClean="0">
                <a:solidFill>
                  <a:srgbClr val="00245D"/>
                </a:solidFill>
                <a:latin typeface="MrsEaves" pitchFamily="34" charset="0"/>
              </a:rPr>
              <a:t>Signature of one of the election managers.</a:t>
            </a:r>
          </a:p>
          <a:p>
            <a:pPr eaLnBrk="1" hangingPunct="1">
              <a:lnSpc>
                <a:spcPct val="80000"/>
              </a:lnSpc>
              <a:buFont typeface="Wingdings" pitchFamily="2" charset="2"/>
              <a:buNone/>
            </a:pPr>
            <a:endParaRPr lang="en-US" sz="2600" dirty="0" smtClean="0">
              <a:solidFill>
                <a:srgbClr val="00245D"/>
              </a:solidFill>
              <a:latin typeface="MrsEaves" pitchFamily="34" charset="0"/>
            </a:endParaRPr>
          </a:p>
          <a:p>
            <a:pPr eaLnBrk="1" hangingPunct="1">
              <a:lnSpc>
                <a:spcPct val="80000"/>
              </a:lnSpc>
              <a:buFont typeface="Wingdings" pitchFamily="2" charset="2"/>
              <a:buNone/>
            </a:pPr>
            <a:r>
              <a:rPr lang="en-US" sz="2600" dirty="0" smtClean="0">
                <a:solidFill>
                  <a:srgbClr val="00245D"/>
                </a:solidFill>
                <a:latin typeface="MrsEaves" pitchFamily="34" charset="0"/>
              </a:rPr>
              <a:t>Reference:  Miss. Code Ann. § 23-15-573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MrsEavesSmartLigRoman" pitchFamily="34" charset="0"/>
              </a:rPr>
              <a:t>Receipt Book</a:t>
            </a:r>
            <a:endParaRPr lang="en-US" dirty="0">
              <a:solidFill>
                <a:srgbClr val="002060"/>
              </a:solidFill>
              <a:latin typeface="MrsEavesSmartLigRoman" pitchFamily="34" charset="0"/>
            </a:endParaRPr>
          </a:p>
        </p:txBody>
      </p:sp>
      <p:sp>
        <p:nvSpPr>
          <p:cNvPr id="3" name="Content Placeholder 2"/>
          <p:cNvSpPr>
            <a:spLocks noGrp="1"/>
          </p:cNvSpPr>
          <p:nvPr>
            <p:ph idx="1"/>
          </p:nvPr>
        </p:nvSpPr>
        <p:spPr/>
        <p:txBody>
          <a:bodyPr/>
          <a:lstStyle/>
          <a:p>
            <a:r>
              <a:rPr lang="en-US" dirty="0" smtClean="0">
                <a:solidFill>
                  <a:srgbClr val="002060"/>
                </a:solidFill>
                <a:latin typeface="MrsEavesSmartLigRoman" pitchFamily="34" charset="0"/>
              </a:rPr>
              <a:t>A separate register (receipt book) must be kept </a:t>
            </a:r>
          </a:p>
          <a:p>
            <a:pPr>
              <a:buNone/>
            </a:pPr>
            <a:endParaRPr lang="en-US" sz="2800" dirty="0" smtClean="0">
              <a:solidFill>
                <a:srgbClr val="002060"/>
              </a:solidFill>
              <a:latin typeface="MrsEavesSmartLigRoman" pitchFamily="34" charset="0"/>
            </a:endParaRPr>
          </a:p>
          <a:p>
            <a:r>
              <a:rPr lang="en-US" dirty="0" smtClean="0">
                <a:solidFill>
                  <a:srgbClr val="002060"/>
                </a:solidFill>
                <a:latin typeface="MrsEavesSmartLigRoman" pitchFamily="34" charset="0"/>
              </a:rPr>
              <a:t>Any person who votes by affidavit ballot must sign the receipt book designated for affidavit ballots</a:t>
            </a:r>
            <a:endParaRPr lang="en-US" dirty="0">
              <a:solidFill>
                <a:srgbClr val="002060"/>
              </a:solidFill>
              <a:latin typeface="MrsEavesSmartLigRoman"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u="sng" dirty="0" smtClean="0">
                <a:solidFill>
                  <a:srgbClr val="00245D"/>
                </a:solidFill>
                <a:latin typeface="MrsEaves" pitchFamily="34" charset="0"/>
              </a:rPr>
              <a:t>Affidavit Ballot Checklist #1</a:t>
            </a:r>
          </a:p>
        </p:txBody>
      </p:sp>
      <p:sp>
        <p:nvSpPr>
          <p:cNvPr id="7172"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buFont typeface="Wingdings" pitchFamily="2" charset="2"/>
              <a:buNone/>
            </a:pPr>
            <a:r>
              <a:rPr lang="en-US" dirty="0" smtClean="0"/>
              <a:t>	</a:t>
            </a:r>
            <a:r>
              <a:rPr lang="en-US" dirty="0" smtClean="0">
                <a:solidFill>
                  <a:srgbClr val="00245D"/>
                </a:solidFill>
                <a:latin typeface="MrsEaves" pitchFamily="34" charset="0"/>
              </a:rPr>
              <a:t>Voter appears at the polling place and Poll Manager determines that voter’s name is not on the </a:t>
            </a:r>
            <a:r>
              <a:rPr lang="en-US" dirty="0" err="1" smtClean="0">
                <a:solidFill>
                  <a:srgbClr val="00245D"/>
                </a:solidFill>
                <a:latin typeface="MrsEaves" pitchFamily="34" charset="0"/>
              </a:rPr>
              <a:t>pollbooks</a:t>
            </a:r>
            <a:r>
              <a:rPr lang="en-US" dirty="0" smtClean="0">
                <a:solidFill>
                  <a:srgbClr val="00245D"/>
                </a:solidFill>
                <a:latin typeface="MrsEaves" pitchFamily="34"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TotalTime>
  <Words>799</Words>
  <Application>Microsoft Office PowerPoint</Application>
  <PresentationFormat>On-screen Show (4:3)</PresentationFormat>
  <Paragraphs>107</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 Presentation</vt:lpstr>
      <vt:lpstr>PowerPoint Presentation</vt:lpstr>
      <vt:lpstr>Introduction </vt:lpstr>
      <vt:lpstr>Affidavit Ballots Are Used When:</vt:lpstr>
      <vt:lpstr>Affidavit Ballots Are Used When:</vt:lpstr>
      <vt:lpstr>HAVA Approved Identification</vt:lpstr>
      <vt:lpstr>HAVA Approved Identification</vt:lpstr>
      <vt:lpstr>Affidavit Must Include:</vt:lpstr>
      <vt:lpstr>Receipt Book</vt:lpstr>
      <vt:lpstr>Affidavit Ballot Checklist #1</vt:lpstr>
      <vt:lpstr>Affidavit Ballot Checklist #2</vt:lpstr>
      <vt:lpstr>Affidavit Ballot Checklist #3</vt:lpstr>
      <vt:lpstr>Affidavit Checklist #4</vt:lpstr>
      <vt:lpstr>Affidavit Ballot Checklist #5</vt:lpstr>
      <vt:lpstr>Completing Affidavit Ballot Envelope (No. 5 cont’d)</vt:lpstr>
      <vt:lpstr>Affidavit Ballot Checklist #6</vt:lpstr>
      <vt:lpstr>Affidavit Ballot Checklist #7</vt:lpstr>
      <vt:lpstr>Affidavit Ballot Checklist #8</vt:lpstr>
      <vt:lpstr>Affidavit Ballot Checklist #9</vt:lpstr>
      <vt:lpstr>Affidavit Ballot Checklist #10</vt:lpstr>
      <vt:lpstr>Sample Form </vt:lpstr>
      <vt:lpstr>Canvassing Results</vt:lpstr>
      <vt:lpstr>Contact Information </vt:lpstr>
    </vt:vector>
  </TitlesOfParts>
  <Company>MWB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Type headline copy here.</dc:title>
  <dc:creator>Keith Fraser</dc:creator>
  <cp:lastModifiedBy>Lindsay Leonard</cp:lastModifiedBy>
  <cp:revision>63</cp:revision>
  <dcterms:created xsi:type="dcterms:W3CDTF">2009-04-14T14:57:07Z</dcterms:created>
  <dcterms:modified xsi:type="dcterms:W3CDTF">2013-01-10T18:16:35Z</dcterms:modified>
</cp:coreProperties>
</file>