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handoutMasterIdLst>
    <p:handoutMasterId r:id="rId35"/>
  </p:handoutMasterIdLst>
  <p:sldIdLst>
    <p:sldId id="262" r:id="rId2"/>
    <p:sldId id="306" r:id="rId3"/>
    <p:sldId id="314" r:id="rId4"/>
    <p:sldId id="256" r:id="rId5"/>
    <p:sldId id="273" r:id="rId6"/>
    <p:sldId id="257" r:id="rId7"/>
    <p:sldId id="260" r:id="rId8"/>
    <p:sldId id="263" r:id="rId9"/>
    <p:sldId id="266" r:id="rId10"/>
    <p:sldId id="274" r:id="rId11"/>
    <p:sldId id="302" r:id="rId12"/>
    <p:sldId id="301" r:id="rId13"/>
    <p:sldId id="280" r:id="rId14"/>
    <p:sldId id="281" r:id="rId15"/>
    <p:sldId id="282" r:id="rId16"/>
    <p:sldId id="283" r:id="rId17"/>
    <p:sldId id="284" r:id="rId18"/>
    <p:sldId id="285" r:id="rId19"/>
    <p:sldId id="307" r:id="rId20"/>
    <p:sldId id="308" r:id="rId21"/>
    <p:sldId id="309" r:id="rId22"/>
    <p:sldId id="310" r:id="rId23"/>
    <p:sldId id="311" r:id="rId24"/>
    <p:sldId id="291" r:id="rId25"/>
    <p:sldId id="292" r:id="rId26"/>
    <p:sldId id="293" r:id="rId27"/>
    <p:sldId id="294" r:id="rId28"/>
    <p:sldId id="275" r:id="rId29"/>
    <p:sldId id="276" r:id="rId30"/>
    <p:sldId id="270" r:id="rId31"/>
    <p:sldId id="312" r:id="rId32"/>
    <p:sldId id="303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5E14D"/>
    <a:srgbClr val="0033CC"/>
    <a:srgbClr val="FFCC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5" autoAdjust="0"/>
    <p:restoredTop sz="94660"/>
  </p:normalViewPr>
  <p:slideViewPr>
    <p:cSldViewPr>
      <p:cViewPr>
        <p:scale>
          <a:sx n="75" d="100"/>
          <a:sy n="75" d="100"/>
        </p:scale>
        <p:origin x="-732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356" y="-96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0.xml"/><Relationship Id="rId2" Type="http://schemas.openxmlformats.org/officeDocument/2006/relationships/slide" Target="slides/slide9.xml"/><Relationship Id="rId1" Type="http://schemas.openxmlformats.org/officeDocument/2006/relationships/slide" Target="slides/slide1.xml"/><Relationship Id="rId4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EAE4C0B-CA52-47B1-AEB2-A717E66FE5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46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31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FF06DA9B-DA56-42D9-90CF-2EAE2061D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09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0010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fld id="{8F6EA2F5-806E-4919-802D-4701C819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0010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fld id="{8F6EA2F5-806E-4919-802D-4701C819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0010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fld id="{8F6EA2F5-806E-4919-802D-4701C819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0010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fld id="{8F6EA2F5-806E-4919-802D-4701C819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0010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fld id="{8F6EA2F5-806E-4919-802D-4701C819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0010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fld id="{8F6EA2F5-806E-4919-802D-4701C819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0010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fld id="{8F6EA2F5-806E-4919-802D-4701C819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0010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fld id="{8F6EA2F5-806E-4919-802D-4701C819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</a:t>
            </a:r>
            <a:r>
              <a:rPr lang="en-US" dirty="0" err="1" smtClean="0"/>
              <a:t>texttyles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0010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fld id="{8F6EA2F5-806E-4919-802D-4701C819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0010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605769-FC9A-4DC6-A163-0E88604F75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2590800" y="-5715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Master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3124200" y="304800"/>
            <a:ext cx="18415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E5E14D"/>
                </a:solidFill>
                <a:ea typeface="+mn-ea"/>
                <a:cs typeface="+mn-cs"/>
              </a:rPr>
              <a:t/>
            </a:r>
            <a:br>
              <a:rPr lang="en-US" sz="2800" b="1">
                <a:solidFill>
                  <a:srgbClr val="E5E14D"/>
                </a:solidFill>
                <a:ea typeface="+mn-ea"/>
                <a:cs typeface="+mn-cs"/>
              </a:rPr>
            </a:br>
            <a:endParaRPr lang="en-US" sz="2800" b="1">
              <a:solidFill>
                <a:srgbClr val="E5E14D"/>
              </a:solidFill>
              <a:ea typeface="+mn-ea"/>
              <a:cs typeface="+mn-cs"/>
            </a:endParaRPr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609600" y="2362200"/>
            <a:ext cx="8077200" cy="0"/>
          </a:xfrm>
          <a:prstGeom prst="line">
            <a:avLst/>
          </a:prstGeom>
          <a:noFill/>
          <a:ln w="571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1143000" y="762000"/>
            <a:ext cx="6853238" cy="117570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sz="3200" b="1" dirty="0" smtClean="0">
                <a:solidFill>
                  <a:schemeClr val="tx1"/>
                </a:solidFill>
                <a:effectLst/>
              </a:rPr>
              <a:t>Election Commissioner Orientation</a:t>
            </a:r>
          </a:p>
          <a:p>
            <a:pPr lvl="1" algn="ctr">
              <a:spcBef>
                <a:spcPct val="20000"/>
              </a:spcBef>
            </a:pPr>
            <a:r>
              <a:rPr lang="en-US" sz="3200" b="1" dirty="0" smtClean="0">
                <a:solidFill>
                  <a:schemeClr val="tx1"/>
                </a:solidFill>
                <a:effectLst/>
              </a:rPr>
              <a:t> January</a:t>
            </a:r>
            <a:r>
              <a:rPr lang="en-US" sz="3200" b="1" baseline="0" dirty="0" smtClean="0">
                <a:solidFill>
                  <a:schemeClr val="tx1"/>
                </a:solidFill>
                <a:effectLst/>
              </a:rPr>
              <a:t> 2013</a:t>
            </a:r>
            <a:endParaRPr lang="en-US" sz="3200" b="1" dirty="0">
              <a:solidFill>
                <a:srgbClr val="E5E14D"/>
              </a:solidFill>
              <a:effectLst/>
            </a:endParaRP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3124200" y="304800"/>
            <a:ext cx="18415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E5E14D"/>
                </a:solidFill>
              </a:rPr>
              <a:t/>
            </a:r>
            <a:br>
              <a:rPr lang="en-US" sz="2800" b="1">
                <a:solidFill>
                  <a:srgbClr val="E5E14D"/>
                </a:solidFill>
              </a:rPr>
            </a:br>
            <a:endParaRPr lang="en-US" sz="2800" b="1">
              <a:solidFill>
                <a:srgbClr val="E5E14D"/>
              </a:solidFill>
            </a:endParaRPr>
          </a:p>
        </p:txBody>
      </p:sp>
      <p:sp>
        <p:nvSpPr>
          <p:cNvPr id="8" name="Line 25"/>
          <p:cNvSpPr>
            <a:spLocks noChangeShapeType="1"/>
          </p:cNvSpPr>
          <p:nvPr userDrawn="1"/>
        </p:nvSpPr>
        <p:spPr bwMode="auto">
          <a:xfrm>
            <a:off x="609600" y="2362200"/>
            <a:ext cx="8077200" cy="0"/>
          </a:xfrm>
          <a:prstGeom prst="line">
            <a:avLst/>
          </a:prstGeom>
          <a:noFill/>
          <a:ln w="571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51" r:id="rId2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sems.support@sos.ms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1028"/>
          <p:cNvSpPr txBox="1">
            <a:spLocks noChangeArrowheads="1"/>
          </p:cNvSpPr>
          <p:nvPr/>
        </p:nvSpPr>
        <p:spPr bwMode="auto">
          <a:xfrm>
            <a:off x="1219200" y="2743200"/>
            <a:ext cx="7086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b="1"/>
          </a:p>
        </p:txBody>
      </p:sp>
      <p:sp>
        <p:nvSpPr>
          <p:cNvPr id="35845" name="Text Box 1029"/>
          <p:cNvSpPr txBox="1">
            <a:spLocks noChangeArrowheads="1"/>
          </p:cNvSpPr>
          <p:nvPr/>
        </p:nvSpPr>
        <p:spPr bwMode="auto">
          <a:xfrm>
            <a:off x="609600" y="2895600"/>
            <a:ext cx="8001000" cy="291156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sz="3200" b="1" dirty="0"/>
              <a:t>SEMS Introduction</a:t>
            </a:r>
          </a:p>
          <a:p>
            <a:pPr lvl="1" algn="ctr">
              <a:spcBef>
                <a:spcPct val="20000"/>
              </a:spcBef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b="1" dirty="0"/>
              <a:t>Madalan </a:t>
            </a:r>
            <a:r>
              <a:rPr lang="en-US" b="1" dirty="0" smtClean="0"/>
              <a:t>Lennep, PMP</a:t>
            </a:r>
            <a:endParaRPr lang="en-US" b="1" dirty="0"/>
          </a:p>
          <a:p>
            <a:pPr lvl="1" algn="ctr">
              <a:spcBef>
                <a:spcPct val="20000"/>
              </a:spcBef>
            </a:pPr>
            <a:r>
              <a:rPr lang="en-US" b="1" dirty="0" smtClean="0"/>
              <a:t>Election Consultant</a:t>
            </a:r>
            <a:endParaRPr lang="en-US" b="1" dirty="0"/>
          </a:p>
          <a:p>
            <a:pPr lvl="1" algn="ctr">
              <a:spcBef>
                <a:spcPct val="20000"/>
              </a:spcBef>
            </a:pPr>
            <a:endParaRPr lang="en-US" b="1" dirty="0">
              <a:solidFill>
                <a:srgbClr val="E5E14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219200" y="2971800"/>
            <a:ext cx="7086600" cy="944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371600" y="2590800"/>
            <a:ext cx="6400800" cy="420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>
              <a:cs typeface="Times New Roman" pitchFamily="18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286000" y="2470150"/>
            <a:ext cx="4572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1905000" y="2590800"/>
            <a:ext cx="6400800" cy="28069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dirty="0">
                <a:cs typeface="Times New Roman" pitchFamily="18" charset="0"/>
              </a:rPr>
              <a:t>III.  </a:t>
            </a:r>
            <a:r>
              <a:rPr lang="en-US" sz="2800" b="1" dirty="0" smtClean="0">
                <a:cs typeface="Times New Roman" pitchFamily="18" charset="0"/>
              </a:rPr>
              <a:t>Voter Roll Maintenance</a:t>
            </a:r>
            <a:endParaRPr lang="en-US" sz="2800" b="1" dirty="0">
              <a:cs typeface="Times New Roman" pitchFamily="18" charset="0"/>
            </a:endParaRPr>
          </a:p>
          <a:p>
            <a:pPr marL="6858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sz="2000" dirty="0"/>
              <a:t> Voter Check</a:t>
            </a:r>
          </a:p>
          <a:p>
            <a:pPr marL="6858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sz="2000" dirty="0" smtClean="0">
                <a:cs typeface="Times New Roman" pitchFamily="18" charset="0"/>
              </a:rPr>
              <a:t>Precinct </a:t>
            </a:r>
            <a:r>
              <a:rPr lang="en-US" sz="2000" dirty="0">
                <a:cs typeface="Times New Roman" pitchFamily="18" charset="0"/>
              </a:rPr>
              <a:t>Splits/Districts Check</a:t>
            </a:r>
          </a:p>
          <a:p>
            <a:pPr marL="6858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sz="2000" dirty="0"/>
              <a:t> Other items to check</a:t>
            </a:r>
          </a:p>
          <a:p>
            <a:pPr marL="6858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</a:pP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752600" y="2514600"/>
            <a:ext cx="6400800" cy="269612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dirty="0">
                <a:cs typeface="Times New Roman" pitchFamily="18" charset="0"/>
              </a:rPr>
              <a:t>Voter Check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cs typeface="Times New Roman" pitchFamily="18" charset="0"/>
              </a:rPr>
              <a:t> Duplicate Voters – VR-004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dirty="0"/>
              <a:t>A report that generates a list of possible duplicate voters, at least one of which in each duplicate group has an address in your county.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305800" cy="297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219200" y="2438400"/>
            <a:ext cx="6705600" cy="31516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dirty="0">
                <a:cs typeface="Times New Roman" pitchFamily="18" charset="0"/>
              </a:rPr>
              <a:t>Voter Notification Cards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Seach</a:t>
            </a:r>
            <a:r>
              <a:rPr lang="en-US" dirty="0">
                <a:cs typeface="Times New Roman" pitchFamily="18" charset="0"/>
              </a:rPr>
              <a:t> for voter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cs typeface="Times New Roman" pitchFamily="18" charset="0"/>
              </a:rPr>
              <a:t> Click on Print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cs typeface="Times New Roman" pitchFamily="18" charset="0"/>
              </a:rPr>
              <a:t> Click on Voter Notification Card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cs typeface="Times New Roman" pitchFamily="18" charset="0"/>
              </a:rPr>
              <a:t> Click on Print Now or Print Later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sz="10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en-US" sz="1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 cstate="print"/>
          <a:srcRect l="10014" t="13565" r="25729" b="53044"/>
          <a:stretch>
            <a:fillRect/>
          </a:stretch>
        </p:blipFill>
        <p:spPr bwMode="auto">
          <a:xfrm>
            <a:off x="457200" y="2654300"/>
            <a:ext cx="8254117" cy="411480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762000" y="2438400"/>
            <a:ext cx="8153400" cy="36358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dirty="0">
                <a:cs typeface="Times New Roman" pitchFamily="18" charset="0"/>
              </a:rPr>
              <a:t>Voter Check – Deceased Voters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cs typeface="Times New Roman" pitchFamily="18" charset="0"/>
              </a:rPr>
              <a:t> Potential Department of Health (DOH) Duplicate Voters Report – VR-022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dirty="0"/>
              <a:t>Lists voters who match persons in the Department of Health (DOH) database of death certificate records. The "% Match" column indicates how close a match the voter (in bold) is with the DOH records, with 100 percent being a perfect match.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dirty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en-US" sz="1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697" y="2514600"/>
            <a:ext cx="8779303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09600" y="2438400"/>
            <a:ext cx="8077200" cy="36358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dirty="0">
                <a:cs typeface="Times New Roman" pitchFamily="18" charset="0"/>
              </a:rPr>
              <a:t>Voter Check – </a:t>
            </a:r>
            <a:r>
              <a:rPr lang="en-US" sz="2800" b="1" dirty="0"/>
              <a:t>Disenfranchising</a:t>
            </a:r>
            <a:r>
              <a:rPr lang="en-US" sz="2800" b="1" dirty="0">
                <a:cs typeface="Times New Roman" pitchFamily="18" charset="0"/>
              </a:rPr>
              <a:t> Crimes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cs typeface="Times New Roman" pitchFamily="18" charset="0"/>
              </a:rPr>
              <a:t> Potential Administrative Office of Courts (AOC) Batch Match – VR-023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dirty="0"/>
              <a:t>Lists voters who match persons in the AOC database of disenfranchising crimes.  The "% Match" column indicates how close a match the voter (in bold) is with the AOC counterpart(s), with 100 percent being a perfect match.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dirty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sz="1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34" y="2514600"/>
            <a:ext cx="8714172" cy="426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371600" y="2590800"/>
            <a:ext cx="6400800" cy="2879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dirty="0">
                <a:cs typeface="Times New Roman" pitchFamily="18" charset="0"/>
              </a:rPr>
              <a:t>Activity Reporting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cs typeface="Times New Roman" pitchFamily="18" charset="0"/>
              </a:rPr>
              <a:t> Voter Status Summary Report – VR-006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cs typeface="Times New Roman" pitchFamily="18" charset="0"/>
              </a:rPr>
              <a:t> Registrant Activity Report – VR-007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cs typeface="Times New Roman" pitchFamily="18" charset="0"/>
              </a:rPr>
              <a:t>Include in EC meeting minutes.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dirty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en-US" sz="1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1676400" y="2438400"/>
            <a:ext cx="5791200" cy="37338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Topics to be Covered</a:t>
            </a:r>
          </a:p>
          <a:p>
            <a:pPr>
              <a:lnSpc>
                <a:spcPct val="90000"/>
              </a:lnSpc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I. 	SEMS Main Screen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II. 	Election Commissioners Utilization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III. 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Voter Roll Maintenance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IV. 	Communication Plan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V.  	On-Going Support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Symbol" pitchFamily="18" charset="2"/>
              <a:buNone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endParaRPr lang="en-US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Symbol" pitchFamily="18" charset="2"/>
              <a:buNone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 b="21638"/>
          <a:stretch>
            <a:fillRect/>
          </a:stretch>
        </p:blipFill>
        <p:spPr bwMode="auto">
          <a:xfrm>
            <a:off x="670859" y="2425700"/>
            <a:ext cx="7984191" cy="4343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 l="20000" t="11484" r="21249" b="52408"/>
          <a:stretch>
            <a:fillRect/>
          </a:stretch>
        </p:blipFill>
        <p:spPr bwMode="auto">
          <a:xfrm>
            <a:off x="457200" y="2514600"/>
            <a:ext cx="8436187" cy="426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 cstate="print"/>
          <a:srcRect b="11581"/>
          <a:stretch>
            <a:fillRect/>
          </a:stretch>
        </p:blipFill>
        <p:spPr bwMode="auto">
          <a:xfrm>
            <a:off x="1116367" y="2438400"/>
            <a:ext cx="7049733" cy="432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 l="10001" t="12286" r="11250" b="49197"/>
          <a:stretch>
            <a:fillRect/>
          </a:stretch>
        </p:blipFill>
        <p:spPr bwMode="auto">
          <a:xfrm>
            <a:off x="304800" y="1905000"/>
            <a:ext cx="8686800" cy="33099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371600" y="2667000"/>
            <a:ext cx="6400800" cy="3373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dirty="0">
                <a:cs typeface="Times New Roman" pitchFamily="18" charset="0"/>
              </a:rPr>
              <a:t>Precinct Check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cs typeface="Times New Roman" pitchFamily="18" charset="0"/>
              </a:rPr>
              <a:t> Precinct Split Voter Count – DP-007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sz="18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dirty="0"/>
              <a:t>Lists voter counts by split with subtotals for each precinct.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dirty="0"/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sz="1800" dirty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en-US" sz="1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542" y="2501900"/>
            <a:ext cx="7834858" cy="426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371600" y="2514600"/>
            <a:ext cx="6400800" cy="37364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dirty="0">
                <a:cs typeface="Times New Roman" pitchFamily="18" charset="0"/>
              </a:rPr>
              <a:t>Districts Check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cs typeface="Times New Roman" pitchFamily="18" charset="0"/>
              </a:rPr>
              <a:t> Districts Within Precincts – DP-012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sz="18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dirty="0"/>
              <a:t>Breaks down each selected precinct by split and shows all of the currently associated voting districts for each split.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dirty="0"/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sz="1800" dirty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en-US" sz="1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2514600"/>
            <a:ext cx="8699109" cy="4254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19200" y="2971800"/>
            <a:ext cx="7086600" cy="944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143000" y="2514600"/>
            <a:ext cx="7543800" cy="35825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dirty="0">
                <a:cs typeface="Times New Roman" pitchFamily="18" charset="0"/>
              </a:rPr>
              <a:t>IV.  Communication Plan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/>
              <a:t> Email address for each election commissioner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County </a:t>
            </a:r>
            <a:r>
              <a:rPr lang="en-US" dirty="0">
                <a:cs typeface="Times New Roman" pitchFamily="18" charset="0"/>
              </a:rPr>
              <a:t>Conference calls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cs typeface="Times New Roman" pitchFamily="18" charset="0"/>
              </a:rPr>
              <a:t> SEMS Help Desk/Review by SEMS Focus </a:t>
            </a:r>
            <a:r>
              <a:rPr lang="en-US" dirty="0" smtClean="0">
                <a:cs typeface="Times New Roman" pitchFamily="18" charset="0"/>
              </a:rPr>
              <a:t>Group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/>
              <a:t> </a:t>
            </a:r>
            <a:r>
              <a:rPr lang="en-US" dirty="0" smtClean="0"/>
              <a:t>Election </a:t>
            </a:r>
            <a:r>
              <a:rPr lang="en-US" dirty="0"/>
              <a:t>Officials web </a:t>
            </a:r>
            <a:r>
              <a:rPr lang="en-US" dirty="0" smtClean="0"/>
              <a:t>page and Secure Site</a:t>
            </a:r>
            <a:endParaRPr lang="en-US" dirty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dirty="0">
                <a:cs typeface="Times New Roman" pitchFamily="18" charset="0"/>
              </a:rPr>
              <a:t> 	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219200" y="2971800"/>
            <a:ext cx="7086600" cy="944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524000" y="2590800"/>
            <a:ext cx="6400800" cy="35825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dirty="0">
                <a:cs typeface="Times New Roman" pitchFamily="18" charset="0"/>
              </a:rPr>
              <a:t>V.  On-Going Support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cs typeface="Times New Roman" pitchFamily="18" charset="0"/>
              </a:rPr>
              <a:t> Help Desk support and monitoring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GoToMeeting</a:t>
            </a:r>
            <a:r>
              <a:rPr lang="en-US" dirty="0">
                <a:cs typeface="Times New Roman" pitchFamily="18" charset="0"/>
              </a:rPr>
              <a:t> SEMS web-based training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cs typeface="Times New Roman" pitchFamily="18" charset="0"/>
              </a:rPr>
              <a:t>Focus Group review of </a:t>
            </a:r>
            <a:r>
              <a:rPr lang="en-US" dirty="0" smtClean="0">
                <a:cs typeface="Times New Roman" pitchFamily="18" charset="0"/>
              </a:rPr>
              <a:t>enhancements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US" dirty="0" smtClean="0">
                <a:cs typeface="Times New Roman" pitchFamily="18" charset="0"/>
              </a:rPr>
              <a:t> Hands on training opportunities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1676400" y="2438400"/>
            <a:ext cx="5791200" cy="37338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Topics to be Covered</a:t>
            </a:r>
          </a:p>
          <a:p>
            <a:pPr>
              <a:lnSpc>
                <a:spcPct val="90000"/>
              </a:lnSpc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I. 	SEMS Main Screen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II. 	Election Commissioners Utilization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III. 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Voter Roll Maintenance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IV. 	Communication Plan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V.  	On-Going Support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Symbol" pitchFamily="18" charset="2"/>
              <a:buNone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endParaRPr lang="en-US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Symbol" pitchFamily="18" charset="2"/>
              <a:buNone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19200" y="2362200"/>
            <a:ext cx="7086600" cy="944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1800" y="22860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endParaRPr lang="en-US" b="1" dirty="0" smtClean="0"/>
          </a:p>
          <a:p>
            <a:pPr eaLnBrk="0" hangingPunct="0">
              <a:buFont typeface="Arial" pitchFamily="34" charset="0"/>
              <a:buChar char="•"/>
            </a:pPr>
            <a:r>
              <a:rPr lang="en-US" b="1" dirty="0" smtClean="0"/>
              <a:t> Basic SEMS Training </a:t>
            </a:r>
          </a:p>
          <a:p>
            <a:r>
              <a:rPr lang="en-US" b="1" dirty="0" smtClean="0"/>
              <a:t>     w/Absentee Processing</a:t>
            </a:r>
          </a:p>
          <a:p>
            <a:pPr>
              <a:buFontTx/>
              <a:buChar char="•"/>
            </a:pPr>
            <a:r>
              <a:rPr lang="en-US" b="1" dirty="0" smtClean="0"/>
              <a:t>  Redistricting Training</a:t>
            </a:r>
          </a:p>
          <a:p>
            <a:pPr>
              <a:buFontTx/>
              <a:buChar char="•"/>
            </a:pPr>
            <a:r>
              <a:rPr lang="en-US" b="1" dirty="0" smtClean="0"/>
              <a:t>  Election Operations</a:t>
            </a:r>
          </a:p>
          <a:p>
            <a:pPr>
              <a:buFontTx/>
              <a:buChar char="•"/>
            </a:pPr>
            <a:r>
              <a:rPr lang="en-US" b="1" dirty="0" smtClean="0"/>
              <a:t>  GEMS Database Build</a:t>
            </a:r>
          </a:p>
          <a:p>
            <a:pPr>
              <a:buFontTx/>
              <a:buChar char="•"/>
            </a:pPr>
            <a:r>
              <a:rPr lang="en-US" b="1" dirty="0" smtClean="0"/>
              <a:t>  Train-the-Trainer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19200" y="2971800"/>
            <a:ext cx="7086600" cy="944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438400" y="3429000"/>
            <a:ext cx="45720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Questions /Answers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524000" y="2590800"/>
            <a:ext cx="6400800" cy="14957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590800"/>
            <a:ext cx="411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imes New Roman" pitchFamily="18" charset="0"/>
              </a:rPr>
              <a:t>SEMS Support Center</a:t>
            </a:r>
          </a:p>
          <a:p>
            <a:pPr algn="ctr"/>
            <a:r>
              <a:rPr lang="en-US" sz="1600" b="1" dirty="0" smtClean="0">
                <a:cs typeface="Times New Roman" pitchFamily="18" charset="0"/>
              </a:rPr>
              <a:t>1-877-357-SEMS (7367)</a:t>
            </a:r>
          </a:p>
          <a:p>
            <a:pPr algn="ctr"/>
            <a:r>
              <a:rPr lang="en-US" sz="1600" b="1" dirty="0" smtClean="0">
                <a:cs typeface="Times New Roman" pitchFamily="18" charset="0"/>
                <a:hlinkClick r:id="rId2"/>
              </a:rPr>
              <a:t>sems.support@sos.ms.gov</a:t>
            </a:r>
            <a:endParaRPr lang="en-US" sz="1600" b="1" dirty="0" smtClean="0">
              <a:cs typeface="Times New Roman" pitchFamily="18" charset="0"/>
            </a:endParaRPr>
          </a:p>
          <a:p>
            <a:pPr algn="ctr"/>
            <a:endParaRPr lang="en-US" sz="1600" b="1" dirty="0" smtClean="0"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cs typeface="Times New Roman" pitchFamily="18" charset="0"/>
              </a:rPr>
              <a:t>Madalan Lennep</a:t>
            </a:r>
          </a:p>
          <a:p>
            <a:pPr algn="ctr"/>
            <a:r>
              <a:rPr lang="en-US" sz="1600" b="1" dirty="0" smtClean="0">
                <a:cs typeface="Times New Roman" pitchFamily="18" charset="0"/>
              </a:rPr>
              <a:t>Charlie Case</a:t>
            </a:r>
          </a:p>
          <a:p>
            <a:pPr algn="ctr"/>
            <a:r>
              <a:rPr lang="en-US" sz="1600" b="1" dirty="0" smtClean="0">
                <a:cs typeface="Times New Roman" pitchFamily="18" charset="0"/>
              </a:rPr>
              <a:t>Shequita Lowe</a:t>
            </a:r>
          </a:p>
          <a:p>
            <a:pPr algn="ctr"/>
            <a:r>
              <a:rPr lang="en-US" sz="1600" b="1" dirty="0" smtClean="0">
                <a:cs typeface="Times New Roman" pitchFamily="18" charset="0"/>
              </a:rPr>
              <a:t>Stephanie McCann</a:t>
            </a:r>
          </a:p>
          <a:p>
            <a:pPr algn="ctr"/>
            <a:r>
              <a:rPr lang="en-US" sz="1600" b="1" dirty="0" smtClean="0">
                <a:cs typeface="Times New Roman" pitchFamily="18" charset="0"/>
              </a:rPr>
              <a:t>Antonio Sudduth</a:t>
            </a:r>
          </a:p>
          <a:p>
            <a:pPr algn="ctr"/>
            <a:r>
              <a:rPr lang="en-US" sz="1600" b="1" dirty="0" smtClean="0">
                <a:cs typeface="Times New Roman" pitchFamily="18" charset="0"/>
              </a:rPr>
              <a:t>Matthew Summerlin</a:t>
            </a:r>
            <a:endParaRPr lang="en-US" sz="1600" b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27"/>
          <p:cNvSpPr>
            <a:spLocks noGrp="1" noChangeArrowheads="1"/>
          </p:cNvSpPr>
          <p:nvPr>
            <p:ph idx="1"/>
          </p:nvPr>
        </p:nvSpPr>
        <p:spPr>
          <a:xfrm>
            <a:off x="1371600" y="2743200"/>
            <a:ext cx="6781800" cy="3429000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Font typeface="Symbol" pitchFamily="18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Statewide Elections Management System (SEMS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80000"/>
              </a:lnSpc>
              <a:buFont typeface="Symbol" pitchFamily="18" charset="2"/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685800" lvl="2">
              <a:lnSpc>
                <a:spcPct val="80000"/>
              </a:lnSpc>
              <a:buFontTx/>
              <a:buChar char="-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Voter Registration		-   Voter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Roll Maintenance</a:t>
            </a:r>
          </a:p>
          <a:p>
            <a:pPr marL="685800" lvl="2">
              <a:lnSpc>
                <a:spcPct val="80000"/>
              </a:lnSpc>
              <a:buFontTx/>
              <a:buChar char="-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Address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Library		-   Districts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and Precincts</a:t>
            </a:r>
          </a:p>
          <a:p>
            <a:pPr marL="685800" lvl="2">
              <a:lnSpc>
                <a:spcPct val="80000"/>
              </a:lnSpc>
              <a:buFontTx/>
              <a:buChar char="-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Elections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Management		-   Jury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 marL="685800" lvl="2">
              <a:lnSpc>
                <a:spcPct val="80000"/>
              </a:lnSpc>
              <a:buFontTx/>
              <a:buChar char="-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Ballot Processing</a:t>
            </a:r>
          </a:p>
          <a:p>
            <a:pPr algn="ctr">
              <a:lnSpc>
                <a:spcPct val="80000"/>
              </a:lnSpc>
              <a:buFont typeface="Symbol" pitchFamily="18" charset="2"/>
              <a:buNone/>
            </a:pPr>
            <a:endParaRPr lang="en-US" sz="1200" b="1" dirty="0"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Symbol" pitchFamily="18" charset="2"/>
              <a:buNone/>
            </a:pPr>
            <a:r>
              <a:rPr lang="en-US" sz="2000" dirty="0">
                <a:cs typeface="Times New Roman" pitchFamily="18" charset="0"/>
              </a:rPr>
              <a:t>		</a:t>
            </a:r>
            <a:endParaRPr lang="en-US" sz="1800" dirty="0"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Symbol" pitchFamily="18" charset="2"/>
              <a:buNone/>
            </a:pPr>
            <a:endParaRPr lang="en-US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438400" y="2438400"/>
            <a:ext cx="6324600" cy="1585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AutoNum type="romanUcPeriod"/>
            </a:pPr>
            <a:endParaRPr lang="en-US" sz="2800" b="1" dirty="0">
              <a:solidFill>
                <a:srgbClr val="E5E14D"/>
              </a:solidFill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AutoNum type="romanUcPeriod"/>
            </a:pPr>
            <a:r>
              <a:rPr lang="en-US" sz="2800" b="1" dirty="0">
                <a:cs typeface="Times New Roman" pitchFamily="18" charset="0"/>
              </a:rPr>
              <a:t>SEMS Main Screen</a:t>
            </a:r>
            <a:endParaRPr lang="en-US" dirty="0"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-185738"/>
            <a:ext cx="9791700" cy="72294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676400" y="2590800"/>
            <a:ext cx="7010400" cy="23883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AutoNum type="romanUcPeriod" startAt="2"/>
            </a:pPr>
            <a:r>
              <a:rPr lang="en-US" sz="2800" b="1" dirty="0"/>
              <a:t>Election Commissioner Utilization</a:t>
            </a:r>
          </a:p>
          <a:p>
            <a:pPr marL="609600" indent="-609600"/>
            <a:r>
              <a:rPr lang="en-US" sz="2800" b="1" dirty="0">
                <a:solidFill>
                  <a:srgbClr val="E5E14D"/>
                </a:solidFill>
              </a:rPr>
              <a:t>	</a:t>
            </a:r>
            <a:r>
              <a:rPr lang="en-US" dirty="0"/>
              <a:t>- User name and password will be assigned by 		Circuit Clerk.</a:t>
            </a:r>
          </a:p>
          <a:p>
            <a:pPr marL="609600" indent="-609600"/>
            <a:r>
              <a:rPr lang="en-US" dirty="0"/>
              <a:t>	- Utilization is determined by statute</a:t>
            </a:r>
          </a:p>
          <a:p>
            <a:pPr marL="609600" indent="-609600"/>
            <a:r>
              <a:rPr lang="en-US" dirty="0"/>
              <a:t>	- User rights are determined by profile </a:t>
            </a:r>
          </a:p>
          <a:p>
            <a:pPr marL="609600" indent="-609600"/>
            <a:r>
              <a:rPr lang="en-U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1905000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  <a:p>
            <a:pPr lvl="1" eaLnBrk="0" hangingPunct="0"/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914400" y="2590800"/>
            <a:ext cx="7772400" cy="365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tIns="0" bIns="0">
            <a:spAutoFit/>
          </a:bodyPr>
          <a:lstStyle/>
          <a:p>
            <a:endParaRPr lang="en-US"/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2" cstate="print"/>
          <a:srcRect b="32800"/>
          <a:stretch>
            <a:fillRect/>
          </a:stretch>
        </p:blipFill>
        <p:spPr bwMode="auto">
          <a:xfrm>
            <a:off x="1066799" y="2514600"/>
            <a:ext cx="7363097" cy="4343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19200" y="2971800"/>
            <a:ext cx="7086600" cy="944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447800" y="2667000"/>
            <a:ext cx="6400800" cy="420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>
              <a:cs typeface="Times New Roman" pitchFamily="18" charset="0"/>
            </a:endParaRP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/>
          <a:srcRect b="38560"/>
          <a:stretch>
            <a:fillRect/>
          </a:stretch>
        </p:blipFill>
        <p:spPr bwMode="auto">
          <a:xfrm>
            <a:off x="673100" y="2501900"/>
            <a:ext cx="7912100" cy="426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DH white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ThemeDH white1</Template>
  <TotalTime>1961</TotalTime>
  <Words>396</Words>
  <Application>Microsoft Office PowerPoint</Application>
  <PresentationFormat>On-screen Show (4:3)</PresentationFormat>
  <Paragraphs>96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ThemeDH white1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GreyChapel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HAVA Update</dc:title>
  <dc:creator>Madalan G Lennep</dc:creator>
  <cp:lastModifiedBy>Lindsay Leonard</cp:lastModifiedBy>
  <cp:revision>48</cp:revision>
  <cp:lastPrinted>1601-01-01T00:00:00Z</cp:lastPrinted>
  <dcterms:created xsi:type="dcterms:W3CDTF">2005-07-12T01:01:44Z</dcterms:created>
  <dcterms:modified xsi:type="dcterms:W3CDTF">2013-01-09T23:26:33Z</dcterms:modified>
</cp:coreProperties>
</file>