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73" r:id="rId2"/>
    <p:sldId id="317" r:id="rId3"/>
    <p:sldId id="344" r:id="rId4"/>
    <p:sldId id="339" r:id="rId5"/>
    <p:sldId id="334" r:id="rId6"/>
    <p:sldId id="321" r:id="rId7"/>
    <p:sldId id="346" r:id="rId8"/>
    <p:sldId id="347" r:id="rId9"/>
    <p:sldId id="348" r:id="rId10"/>
    <p:sldId id="326" r:id="rId11"/>
    <p:sldId id="329" r:id="rId12"/>
    <p:sldId id="325" r:id="rId13"/>
    <p:sldId id="327" r:id="rId14"/>
    <p:sldId id="345" r:id="rId15"/>
    <p:sldId id="349" r:id="rId16"/>
    <p:sldId id="322" r:id="rId17"/>
    <p:sldId id="323" r:id="rId18"/>
    <p:sldId id="336" r:id="rId19"/>
    <p:sldId id="338" r:id="rId20"/>
    <p:sldId id="353" r:id="rId21"/>
    <p:sldId id="340" r:id="rId22"/>
    <p:sldId id="350" r:id="rId23"/>
    <p:sldId id="351" r:id="rId24"/>
    <p:sldId id="342" r:id="rId25"/>
    <p:sldId id="286" r:id="rId26"/>
    <p:sldId id="319" r:id="rId27"/>
    <p:sldId id="274" r:id="rId28"/>
    <p:sldId id="312" r:id="rId29"/>
    <p:sldId id="352" r:id="rId3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9967"/>
    <a:srgbClr val="891808"/>
    <a:srgbClr val="0024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55" autoAdjust="0"/>
    <p:restoredTop sz="90929"/>
  </p:normalViewPr>
  <p:slideViewPr>
    <p:cSldViewPr>
      <p:cViewPr>
        <p:scale>
          <a:sx n="130" d="100"/>
          <a:sy n="130"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132" y="-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54760DB-168F-43ED-9490-36023AFFA99C}" type="datetimeFigureOut">
              <a:rPr lang="en-US" smtClean="0"/>
              <a:t>9/26/2014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04AF600-D193-45D8-8BF9-74166C17513B}" type="slidenum">
              <a:rPr lang="en-US" smtClean="0"/>
              <a:t>‹#›</a:t>
            </a:fld>
            <a:endParaRPr lang="en-US"/>
          </a:p>
        </p:txBody>
      </p:sp>
    </p:spTree>
    <p:extLst>
      <p:ext uri="{BB962C8B-B14F-4D97-AF65-F5344CB8AC3E}">
        <p14:creationId xmlns:p14="http://schemas.microsoft.com/office/powerpoint/2010/main" val="2376745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smtClean="0"/>
            </a:lvl1pPr>
          </a:lstStyle>
          <a:p>
            <a:pPr>
              <a:defRPr/>
            </a:pPr>
            <a:endParaRPr lang="en-US"/>
          </a:p>
        </p:txBody>
      </p:sp>
      <p:sp>
        <p:nvSpPr>
          <p:cNvPr id="3079"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smtClean="0"/>
            </a:lvl1pPr>
          </a:lstStyle>
          <a:p>
            <a:pPr>
              <a:defRPr/>
            </a:pPr>
            <a:fld id="{EDFABBA9-5A57-409D-AE6B-2CEF3D44C864}" type="slidenum">
              <a:rPr lang="en-US"/>
              <a:pPr>
                <a:defRPr/>
              </a:pPr>
              <a:t>‹#›</a:t>
            </a:fld>
            <a:endParaRPr lang="en-US"/>
          </a:p>
        </p:txBody>
      </p:sp>
    </p:spTree>
    <p:extLst>
      <p:ext uri="{BB962C8B-B14F-4D97-AF65-F5344CB8AC3E}">
        <p14:creationId xmlns:p14="http://schemas.microsoft.com/office/powerpoint/2010/main" val="17835759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1</a:t>
            </a:fld>
            <a:endParaRPr lang="en-US"/>
          </a:p>
        </p:txBody>
      </p:sp>
    </p:spTree>
    <p:extLst>
      <p:ext uri="{BB962C8B-B14F-4D97-AF65-F5344CB8AC3E}">
        <p14:creationId xmlns:p14="http://schemas.microsoft.com/office/powerpoint/2010/main" val="4015840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a:t>
            </a:fld>
            <a:endParaRPr lang="en-US"/>
          </a:p>
        </p:txBody>
      </p:sp>
    </p:spTree>
    <p:extLst>
      <p:ext uri="{BB962C8B-B14F-4D97-AF65-F5344CB8AC3E}">
        <p14:creationId xmlns:p14="http://schemas.microsoft.com/office/powerpoint/2010/main" val="3642133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Blue depicts the early voting states.</a:t>
            </a:r>
            <a:r>
              <a:rPr lang="en-US" baseline="0" dirty="0" smtClean="0"/>
              <a:t>  Orange depicts the all-mail states.  Green depicts early voting and no-excuse absentee voting states.  Gray depicts no early voting; excuse/reason/justification required to vote by absentee ballot.  </a:t>
            </a:r>
            <a:endParaRPr lang="en-US" dirty="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20</a:t>
            </a:fld>
            <a:endParaRPr lang="en-US"/>
          </a:p>
        </p:txBody>
      </p:sp>
    </p:spTree>
    <p:extLst>
      <p:ext uri="{BB962C8B-B14F-4D97-AF65-F5344CB8AC3E}">
        <p14:creationId xmlns:p14="http://schemas.microsoft.com/office/powerpoint/2010/main" val="2751382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category of absentee voting includes “no excuse” and “excuse required” voting.  While the distinction between early voting and absentee voting appears to be the manner by which the absentee ballot is delivered to the voter, i.e., absentee voting by mail versus early voting in person, some states, like Mississippi, allow for absentee voting by mail and in-person.  </a:t>
            </a:r>
          </a:p>
          <a:p>
            <a:r>
              <a:rPr lang="en-US" dirty="0" smtClean="0"/>
              <a:t>Arguably, all out-of-precinct voting may be described as absentee voting, with early voting, no excuse absentee voting and vote-by-mail included therein as subcategories.  </a:t>
            </a:r>
            <a:endParaRPr lang="en-US" dirty="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22</a:t>
            </a:fld>
            <a:endParaRPr lang="en-US"/>
          </a:p>
        </p:txBody>
      </p:sp>
    </p:spTree>
    <p:extLst>
      <p:ext uri="{BB962C8B-B14F-4D97-AF65-F5344CB8AC3E}">
        <p14:creationId xmlns:p14="http://schemas.microsoft.com/office/powerpoint/2010/main" val="3861133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24</a:t>
            </a:fld>
            <a:endParaRPr lang="en-US"/>
          </a:p>
        </p:txBody>
      </p:sp>
    </p:spTree>
    <p:extLst>
      <p:ext uri="{BB962C8B-B14F-4D97-AF65-F5344CB8AC3E}">
        <p14:creationId xmlns:p14="http://schemas.microsoft.com/office/powerpoint/2010/main" val="1145171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25</a:t>
            </a:fld>
            <a:endParaRPr lang="en-US"/>
          </a:p>
        </p:txBody>
      </p:sp>
    </p:spTree>
    <p:extLst>
      <p:ext uri="{BB962C8B-B14F-4D97-AF65-F5344CB8AC3E}">
        <p14:creationId xmlns:p14="http://schemas.microsoft.com/office/powerpoint/2010/main" val="364894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26</a:t>
            </a:fld>
            <a:endParaRPr lang="en-US"/>
          </a:p>
        </p:txBody>
      </p:sp>
    </p:spTree>
    <p:extLst>
      <p:ext uri="{BB962C8B-B14F-4D97-AF65-F5344CB8AC3E}">
        <p14:creationId xmlns:p14="http://schemas.microsoft.com/office/powerpoint/2010/main" val="1140029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US" baseline="0" dirty="0" smtClean="0"/>
              <a:t>Some argue that early voting is a negative; others that is a positive. For election administrators, early voting has reduced management pressures on Election Day, but has likely increased costs and created new administrative burdens. For candidates, early voting has created new avenues to mobilize voters, but has made campaigns more expensive. For voters, it has made casting a ballot easier and more convenient. </a:t>
            </a:r>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27</a:t>
            </a:fld>
            <a:endParaRPr lang="en-US"/>
          </a:p>
        </p:txBody>
      </p:sp>
    </p:spTree>
    <p:extLst>
      <p:ext uri="{BB962C8B-B14F-4D97-AF65-F5344CB8AC3E}">
        <p14:creationId xmlns:p14="http://schemas.microsoft.com/office/powerpoint/2010/main" val="1140029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pPr>
              <a:defRPr/>
            </a:pPr>
            <a:fld id="{EDFABBA9-5A57-409D-AE6B-2CEF3D44C864}" type="slidenum">
              <a:rPr lang="en-US" smtClean="0"/>
              <a:pPr>
                <a:defRPr/>
              </a:pPr>
              <a:t>28</a:t>
            </a:fld>
            <a:endParaRPr lang="en-US"/>
          </a:p>
        </p:txBody>
      </p:sp>
    </p:spTree>
    <p:extLst>
      <p:ext uri="{BB962C8B-B14F-4D97-AF65-F5344CB8AC3E}">
        <p14:creationId xmlns:p14="http://schemas.microsoft.com/office/powerpoint/2010/main" val="1140029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atin typeface="Times New Roman" pitchFamily="18" charset="0"/>
                <a:cs typeface="Times New Roman" pitchFamily="18"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Master2"/>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2" name="TextBox 1"/>
          <p:cNvSpPr txBox="1"/>
          <p:nvPr userDrawn="1"/>
        </p:nvSpPr>
        <p:spPr>
          <a:xfrm>
            <a:off x="27317" y="6392022"/>
            <a:ext cx="914400" cy="461665"/>
          </a:xfrm>
          <a:prstGeom prst="rect">
            <a:avLst/>
          </a:prstGeom>
          <a:noFill/>
        </p:spPr>
        <p:txBody>
          <a:bodyPr wrap="square" rtlCol="0">
            <a:spAutoFit/>
          </a:bodyPr>
          <a:lstStyle/>
          <a:p>
            <a:fld id="{D592C48C-E64F-40E6-8BBA-CE7757BA265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1" charset="-128"/>
        </a:defRPr>
      </a:lvl2pPr>
      <a:lvl3pPr algn="ctr" rtl="0" eaLnBrk="1" fontAlgn="base" hangingPunct="1">
        <a:spcBef>
          <a:spcPct val="0"/>
        </a:spcBef>
        <a:spcAft>
          <a:spcPct val="0"/>
        </a:spcAft>
        <a:defRPr sz="4400">
          <a:solidFill>
            <a:schemeClr val="tx2"/>
          </a:solidFill>
          <a:latin typeface="Arial" charset="0"/>
          <a:ea typeface="ＭＳ Ｐゴシック" pitchFamily="1" charset="-128"/>
        </a:defRPr>
      </a:lvl3pPr>
      <a:lvl4pPr algn="ctr" rtl="0" eaLnBrk="1" fontAlgn="base" hangingPunct="1">
        <a:spcBef>
          <a:spcPct val="0"/>
        </a:spcBef>
        <a:spcAft>
          <a:spcPct val="0"/>
        </a:spcAft>
        <a:defRPr sz="4400">
          <a:solidFill>
            <a:schemeClr val="tx2"/>
          </a:solidFill>
          <a:latin typeface="Arial" charset="0"/>
          <a:ea typeface="ＭＳ Ｐゴシック" pitchFamily="1" charset="-128"/>
        </a:defRPr>
      </a:lvl4pPr>
      <a:lvl5pPr algn="ctr" rtl="0" eaLnBrk="1" fontAlgn="base" hangingPunct="1">
        <a:spcBef>
          <a:spcPct val="0"/>
        </a:spcBef>
        <a:spcAft>
          <a:spcPct val="0"/>
        </a:spcAft>
        <a:defRPr sz="4400">
          <a:solidFill>
            <a:schemeClr val="tx2"/>
          </a:solidFill>
          <a:latin typeface="Arial" charset="0"/>
          <a:ea typeface="ＭＳ Ｐゴシック" pitchFamily="1"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762000"/>
            <a:ext cx="7543800" cy="4647426"/>
          </a:xfrm>
          <a:prstGeom prst="rect">
            <a:avLst/>
          </a:prstGeom>
          <a:noFill/>
        </p:spPr>
        <p:txBody>
          <a:bodyPr wrap="square" rtlCol="0">
            <a:spAutoFit/>
          </a:bodyPr>
          <a:lstStyle/>
          <a:p>
            <a:pPr algn="ctr"/>
            <a:r>
              <a:rPr lang="en-US" sz="3200" dirty="0" smtClean="0">
                <a:latin typeface="Cambria" panose="02040503050406030204" pitchFamily="18" charset="0"/>
                <a:cs typeface="Times New Roman" pitchFamily="18" charset="0"/>
              </a:rPr>
              <a:t>Mississippi Secretary of State’s Office</a:t>
            </a:r>
          </a:p>
          <a:p>
            <a:pPr algn="ctr"/>
            <a:endParaRPr lang="en-US" sz="3200" dirty="0" smtClean="0">
              <a:latin typeface="Cambria" panose="02040503050406030204" pitchFamily="18" charset="0"/>
              <a:cs typeface="Times New Roman" pitchFamily="18" charset="0"/>
            </a:endParaRPr>
          </a:p>
          <a:p>
            <a:pPr algn="ctr"/>
            <a:r>
              <a:rPr lang="en-US" sz="5000" smtClean="0">
                <a:latin typeface="Cambria" panose="02040503050406030204" pitchFamily="18" charset="0"/>
                <a:cs typeface="Times New Roman" pitchFamily="18" charset="0"/>
              </a:rPr>
              <a:t>Out-of-Precinct Voting</a:t>
            </a:r>
            <a:endParaRPr lang="en-US" sz="5000" dirty="0" smtClean="0">
              <a:latin typeface="Cambria" panose="02040503050406030204" pitchFamily="18" charset="0"/>
              <a:cs typeface="Times New Roman" pitchFamily="18" charset="0"/>
            </a:endParaRPr>
          </a:p>
          <a:p>
            <a:pPr algn="ctr"/>
            <a:r>
              <a:rPr lang="en-US" sz="1600" dirty="0" smtClean="0">
                <a:latin typeface="Cambria" panose="02040503050406030204" pitchFamily="18" charset="0"/>
                <a:cs typeface="Times New Roman" pitchFamily="18" charset="0"/>
              </a:rPr>
              <a:t>A Look at Mississippi’s Absentee Voting and the Emergence of Early Voting</a:t>
            </a:r>
          </a:p>
          <a:p>
            <a:pPr algn="ctr"/>
            <a:endParaRPr lang="en-US" sz="5400" dirty="0" smtClean="0">
              <a:latin typeface="Cambria" panose="02040503050406030204" pitchFamily="18" charset="0"/>
              <a:cs typeface="Times New Roman" pitchFamily="18" charset="0"/>
            </a:endParaRPr>
          </a:p>
          <a:p>
            <a:pPr algn="ctr"/>
            <a:r>
              <a:rPr lang="en-US" dirty="0" smtClean="0">
                <a:latin typeface="Cambria" panose="02040503050406030204" pitchFamily="18" charset="0"/>
                <a:cs typeface="Times New Roman" pitchFamily="18" charset="0"/>
              </a:rPr>
              <a:t>Kim Turner, Assistant Secretary of State of Elections</a:t>
            </a:r>
          </a:p>
          <a:p>
            <a:pPr algn="ctr"/>
            <a:endParaRPr lang="en-US" dirty="0">
              <a:latin typeface="Cambria" panose="02040503050406030204" pitchFamily="18" charset="0"/>
              <a:cs typeface="Times New Roman" pitchFamily="18" charset="0"/>
            </a:endParaRPr>
          </a:p>
          <a:p>
            <a:pPr algn="ctr"/>
            <a:r>
              <a:rPr lang="en-US" sz="1600" dirty="0" smtClean="0">
                <a:latin typeface="Cambria" panose="02040503050406030204" pitchFamily="18" charset="0"/>
                <a:cs typeface="Times New Roman" pitchFamily="18" charset="0"/>
              </a:rPr>
              <a:t>Prepared for the Study Group to Review Mississippi Election Laws</a:t>
            </a:r>
          </a:p>
          <a:p>
            <a:pPr algn="ctr"/>
            <a:r>
              <a:rPr lang="en-US" sz="1600" dirty="0" smtClean="0">
                <a:latin typeface="Cambria" panose="02040503050406030204" pitchFamily="18" charset="0"/>
                <a:cs typeface="Times New Roman" pitchFamily="18" charset="0"/>
              </a:rPr>
              <a:t>October 1, 2014</a:t>
            </a:r>
          </a:p>
          <a:p>
            <a:pPr algn="ct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582318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r>
              <a:rPr lang="en-US" sz="3200" dirty="0" smtClean="0">
                <a:latin typeface="Cambria" panose="02040503050406030204" pitchFamily="18" charset="0"/>
              </a:rPr>
              <a:t>Reasons to Cast an Absentee Ballot In-Person</a:t>
            </a:r>
            <a:endParaRPr lang="en-US" sz="3200" dirty="0">
              <a:latin typeface="Cambria" panose="02040503050406030204" pitchFamily="18" charset="0"/>
            </a:endParaRPr>
          </a:p>
        </p:txBody>
      </p:sp>
      <p:sp>
        <p:nvSpPr>
          <p:cNvPr id="3" name="Content Placeholder 2"/>
          <p:cNvSpPr>
            <a:spLocks noGrp="1"/>
          </p:cNvSpPr>
          <p:nvPr>
            <p:ph idx="1"/>
          </p:nvPr>
        </p:nvSpPr>
        <p:spPr>
          <a:xfrm>
            <a:off x="457200" y="990600"/>
            <a:ext cx="8229600" cy="5135563"/>
          </a:xfrm>
        </p:spPr>
        <p:txBody>
          <a:bodyPr/>
          <a:lstStyle/>
          <a:p>
            <a:pPr marL="514350" indent="-514350">
              <a:buAutoNum type="arabicPeriod"/>
            </a:pPr>
            <a:r>
              <a:rPr lang="en-US" sz="1200" dirty="0" smtClean="0">
                <a:latin typeface="Cambria" panose="02040503050406030204" pitchFamily="18" charset="0"/>
              </a:rPr>
              <a:t>Enlisted or commissioned member of  any component of the Armed Forces, spouse or dependent of such  member, </a:t>
            </a:r>
          </a:p>
          <a:p>
            <a:pPr marL="514350" indent="-514350">
              <a:buAutoNum type="arabicPeriod"/>
            </a:pPr>
            <a:r>
              <a:rPr lang="en-US" sz="1200" dirty="0" smtClean="0">
                <a:latin typeface="Cambria" panose="02040503050406030204" pitchFamily="18" charset="0"/>
              </a:rPr>
              <a:t>Member of the Merchant Marines or American Red Cross, spouse or dependent of such member, </a:t>
            </a:r>
          </a:p>
          <a:p>
            <a:pPr marL="514350" indent="-514350">
              <a:buAutoNum type="arabicPeriod"/>
            </a:pPr>
            <a:r>
              <a:rPr lang="en-US" sz="1200" dirty="0" smtClean="0">
                <a:latin typeface="Cambria" panose="02040503050406030204" pitchFamily="18" charset="0"/>
              </a:rPr>
              <a:t>Disabled war veteran who is a patient in any hospital, spouse or dependent of such veteran, </a:t>
            </a:r>
          </a:p>
          <a:p>
            <a:pPr marL="514350" indent="-514350">
              <a:buAutoNum type="arabicPeriod"/>
            </a:pPr>
            <a:r>
              <a:rPr lang="en-US" sz="1200" dirty="0" smtClean="0">
                <a:latin typeface="Cambria" panose="02040503050406030204" pitchFamily="18" charset="0"/>
              </a:rPr>
              <a:t>Civilian attached to and serving outside of the United States with any branch of the Armed Forces, the Merchant Marines, or American Red Cross, spouse or dependent of such civilian, </a:t>
            </a:r>
          </a:p>
          <a:p>
            <a:pPr marL="514350" indent="-514350">
              <a:buAutoNum type="arabicPeriod"/>
            </a:pPr>
            <a:r>
              <a:rPr lang="en-US" sz="1200" dirty="0" smtClean="0">
                <a:latin typeface="Cambria" panose="02040503050406030204" pitchFamily="18" charset="0"/>
              </a:rPr>
              <a:t>Citizen of Mississippi temporarily residing outside territorial limits of United States and the District of Columbia, spouse or dependent if also absent from the county of his/her voting residence on election day, </a:t>
            </a:r>
          </a:p>
          <a:p>
            <a:pPr marL="514350" indent="-514350">
              <a:buAutoNum type="arabicPeriod"/>
            </a:pPr>
            <a:r>
              <a:rPr lang="en-US" sz="1200" dirty="0" smtClean="0">
                <a:latin typeface="Cambria" panose="02040503050406030204" pitchFamily="18" charset="0"/>
              </a:rPr>
              <a:t>Student, teacher or administrator whose employment or studies necessitate his/her absence from his/her county of voting residence, spouse or dependent who maintains a common domicile outside the county of voting residence, </a:t>
            </a:r>
          </a:p>
          <a:p>
            <a:pPr marL="514350" indent="-514350">
              <a:buAutoNum type="arabicPeriod"/>
            </a:pPr>
            <a:r>
              <a:rPr lang="en-US" sz="1200" dirty="0" smtClean="0">
                <a:latin typeface="Cambria" panose="02040503050406030204" pitchFamily="18" charset="0"/>
              </a:rPr>
              <a:t>Person who will be outside his/her county of residence on election day, </a:t>
            </a:r>
          </a:p>
          <a:p>
            <a:pPr marL="514350" indent="-514350">
              <a:buAutoNum type="arabicPeriod"/>
            </a:pPr>
            <a:r>
              <a:rPr lang="en-US" sz="1200" dirty="0" smtClean="0">
                <a:latin typeface="Cambria" panose="02040503050406030204" pitchFamily="18" charset="0"/>
              </a:rPr>
              <a:t>Person required to be at work on election day during the times at which the polls will be open, </a:t>
            </a:r>
          </a:p>
          <a:p>
            <a:pPr marL="514350" indent="-514350">
              <a:buAutoNum type="arabicPeriod"/>
            </a:pPr>
            <a:r>
              <a:rPr lang="en-US" sz="1200" dirty="0" smtClean="0">
                <a:latin typeface="Cambria" panose="02040503050406030204" pitchFamily="18" charset="0"/>
              </a:rPr>
              <a:t>Person who have a temporary or permanent physical disability, </a:t>
            </a:r>
          </a:p>
          <a:p>
            <a:pPr marL="514350" indent="-514350">
              <a:buAutoNum type="arabicPeriod"/>
            </a:pPr>
            <a:r>
              <a:rPr lang="en-US" sz="1200" dirty="0" smtClean="0">
                <a:latin typeface="Cambria" panose="02040503050406030204" pitchFamily="18" charset="0"/>
              </a:rPr>
              <a:t>Member </a:t>
            </a:r>
            <a:r>
              <a:rPr lang="en-US" sz="1200" dirty="0">
                <a:latin typeface="Cambria" panose="02040503050406030204" pitchFamily="18" charset="0"/>
              </a:rPr>
              <a:t>of the Mississippi Congressional delegation, </a:t>
            </a:r>
            <a:r>
              <a:rPr lang="en-US" sz="1200" dirty="0" smtClean="0">
                <a:latin typeface="Cambria" panose="02040503050406030204" pitchFamily="18" charset="0"/>
              </a:rPr>
              <a:t>spouse or dependent of such member, </a:t>
            </a:r>
          </a:p>
          <a:p>
            <a:pPr marL="514350" indent="-514350">
              <a:buAutoNum type="arabicPeriod"/>
            </a:pPr>
            <a:r>
              <a:rPr lang="en-US" sz="1200" dirty="0" smtClean="0">
                <a:latin typeface="Cambria" panose="02040503050406030204" pitchFamily="18" charset="0"/>
              </a:rPr>
              <a:t>Parent, spouse or dependent of a person having a temporary or permanent physical disability who is hospitalized outside his/her county of residence or more than 50 miles away from his/her residence who will be with such person on election day, </a:t>
            </a:r>
          </a:p>
          <a:p>
            <a:pPr marL="514350" indent="-514350">
              <a:buFontTx/>
              <a:buAutoNum type="arabicPeriod"/>
            </a:pPr>
            <a:r>
              <a:rPr lang="en-US" sz="1200" dirty="0" smtClean="0">
                <a:latin typeface="Cambria" panose="02040503050406030204" pitchFamily="18" charset="0"/>
              </a:rPr>
              <a:t>Trained </a:t>
            </a:r>
            <a:r>
              <a:rPr lang="en-US" sz="1200" dirty="0">
                <a:latin typeface="Cambria" panose="02040503050406030204" pitchFamily="18" charset="0"/>
              </a:rPr>
              <a:t>or </a:t>
            </a:r>
            <a:r>
              <a:rPr lang="en-US" sz="1200" dirty="0" smtClean="0">
                <a:latin typeface="Cambria" panose="02040503050406030204" pitchFamily="18" charset="0"/>
              </a:rPr>
              <a:t>certified emergency response </a:t>
            </a:r>
            <a:r>
              <a:rPr lang="en-US" sz="1200" dirty="0">
                <a:latin typeface="Cambria" panose="02040503050406030204" pitchFamily="18" charset="0"/>
              </a:rPr>
              <a:t>p</a:t>
            </a:r>
            <a:r>
              <a:rPr lang="en-US" sz="1200" dirty="0" smtClean="0">
                <a:latin typeface="Cambria" panose="02040503050406030204" pitchFamily="18" charset="0"/>
              </a:rPr>
              <a:t>rovider deployed during the absentee voting period on election day or during </a:t>
            </a:r>
            <a:r>
              <a:rPr lang="en-US" sz="1200" dirty="0">
                <a:latin typeface="Cambria" panose="02040503050406030204" pitchFamily="18" charset="0"/>
              </a:rPr>
              <a:t>any state of </a:t>
            </a:r>
            <a:r>
              <a:rPr lang="en-US" sz="1200" dirty="0" smtClean="0">
                <a:latin typeface="Cambria" panose="02040503050406030204" pitchFamily="18" charset="0"/>
              </a:rPr>
              <a:t>emergency, </a:t>
            </a:r>
          </a:p>
          <a:p>
            <a:pPr marL="514350" indent="-514350">
              <a:buAutoNum type="arabicPeriod"/>
            </a:pPr>
            <a:r>
              <a:rPr lang="en-US" sz="1200" dirty="0" smtClean="0">
                <a:latin typeface="Cambria" panose="02040503050406030204" pitchFamily="18" charset="0"/>
              </a:rPr>
              <a:t>Citizen of Mississippi enrolled as a student at a United States Military Academy, spouse or dependent of such student, or </a:t>
            </a:r>
          </a:p>
          <a:p>
            <a:pPr marL="514350" indent="-514350">
              <a:buFontTx/>
              <a:buAutoNum type="arabicPeriod"/>
            </a:pPr>
            <a:r>
              <a:rPr lang="en-US" sz="1200" dirty="0" smtClean="0">
                <a:latin typeface="Cambria" panose="02040503050406030204" pitchFamily="18" charset="0"/>
              </a:rPr>
              <a:t>Person sixty-five (65) </a:t>
            </a:r>
            <a:r>
              <a:rPr lang="en-US" sz="1200" dirty="0">
                <a:latin typeface="Cambria" panose="02040503050406030204" pitchFamily="18" charset="0"/>
              </a:rPr>
              <a:t>years of age or </a:t>
            </a:r>
            <a:r>
              <a:rPr lang="en-US" sz="1200" dirty="0" smtClean="0">
                <a:latin typeface="Cambria" panose="02040503050406030204" pitchFamily="18" charset="0"/>
              </a:rPr>
              <a:t>older. </a:t>
            </a:r>
            <a:endParaRPr lang="en-US" sz="1200" dirty="0">
              <a:latin typeface="Cambria" panose="02040503050406030204" pitchFamily="18" charset="0"/>
            </a:endParaRPr>
          </a:p>
          <a:p>
            <a:pPr marL="514350" indent="-514350">
              <a:buAutoNum type="arabicPeriod"/>
            </a:pPr>
            <a:endParaRPr lang="en-US" sz="1200" dirty="0" smtClean="0"/>
          </a:p>
        </p:txBody>
      </p:sp>
    </p:spTree>
    <p:extLst>
      <p:ext uri="{BB962C8B-B14F-4D97-AF65-F5344CB8AC3E}">
        <p14:creationId xmlns:p14="http://schemas.microsoft.com/office/powerpoint/2010/main" val="399571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In-Person Absentee Voting</a:t>
            </a:r>
            <a:endParaRPr lang="en-US" dirty="0">
              <a:latin typeface="Cambria" panose="02040503050406030204" pitchFamily="18" charset="0"/>
            </a:endParaRPr>
          </a:p>
        </p:txBody>
      </p:sp>
      <p:sp>
        <p:nvSpPr>
          <p:cNvPr id="3" name="Content Placeholder 2"/>
          <p:cNvSpPr>
            <a:spLocks noGrp="1"/>
          </p:cNvSpPr>
          <p:nvPr>
            <p:ph idx="1"/>
          </p:nvPr>
        </p:nvSpPr>
        <p:spPr>
          <a:xfrm>
            <a:off x="457200" y="1143000"/>
            <a:ext cx="8229600" cy="4983163"/>
          </a:xfrm>
        </p:spPr>
        <p:txBody>
          <a:bodyPr/>
          <a:lstStyle/>
          <a:p>
            <a:pPr>
              <a:buFont typeface="Wingdings" panose="05000000000000000000" pitchFamily="2" charset="2"/>
              <a:buChar char="Ø"/>
            </a:pPr>
            <a:r>
              <a:rPr lang="en-US" sz="2400" dirty="0" smtClean="0"/>
              <a:t>In the Circuit Clerk’s Office located in the voter’s county of residence. </a:t>
            </a:r>
          </a:p>
          <a:p>
            <a:pPr>
              <a:buFont typeface="Wingdings" panose="05000000000000000000" pitchFamily="2" charset="2"/>
              <a:buChar char="Ø"/>
            </a:pPr>
            <a:r>
              <a:rPr lang="en-US" sz="2400" dirty="0" smtClean="0"/>
              <a:t>Beginning 45 days prior to election day and continuing until 12:00 p.m. on the Saturday before a Tuesday election day. </a:t>
            </a:r>
          </a:p>
          <a:p>
            <a:pPr>
              <a:buFont typeface="Wingdings" panose="05000000000000000000" pitchFamily="2" charset="2"/>
              <a:buChar char="Ø"/>
            </a:pPr>
            <a:r>
              <a:rPr lang="en-US" sz="2400" dirty="0" smtClean="0"/>
              <a:t>The County Circuit Clerks’ Office must remain open from 8:00 a.m. until 12:00 p.m. on the two (2) Saturdays preceding an election day for absentee voting. </a:t>
            </a:r>
          </a:p>
          <a:p>
            <a:pPr>
              <a:buFont typeface="Wingdings" panose="05000000000000000000" pitchFamily="2" charset="2"/>
              <a:buChar char="Ø"/>
            </a:pPr>
            <a:r>
              <a:rPr lang="en-US" sz="2400" dirty="0" smtClean="0"/>
              <a:t>The County Circuit Clerk or deputy clerk may acknowledge the absentee ballot application as well as the absentee ballot envelope. </a:t>
            </a:r>
          </a:p>
          <a:p>
            <a:pPr marL="0" indent="0">
              <a:buNone/>
            </a:pPr>
            <a:endParaRPr lang="en-US" sz="2400" dirty="0" smtClean="0"/>
          </a:p>
        </p:txBody>
      </p:sp>
    </p:spTree>
    <p:extLst>
      <p:ext uri="{BB962C8B-B14F-4D97-AF65-F5344CB8AC3E}">
        <p14:creationId xmlns:p14="http://schemas.microsoft.com/office/powerpoint/2010/main" val="2749688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mbria" panose="02040503050406030204" pitchFamily="18" charset="0"/>
              </a:rPr>
              <a:t>Reasons to Cast an Absentee Ballot by Mail</a:t>
            </a:r>
            <a:endParaRPr lang="en-US" sz="4000" dirty="0">
              <a:latin typeface="Cambria" panose="02040503050406030204" pitchFamily="18" charset="0"/>
            </a:endParaRPr>
          </a:p>
        </p:txBody>
      </p:sp>
      <p:sp>
        <p:nvSpPr>
          <p:cNvPr id="3" name="Content Placeholder 2"/>
          <p:cNvSpPr>
            <a:spLocks noGrp="1"/>
          </p:cNvSpPr>
          <p:nvPr>
            <p:ph idx="1"/>
          </p:nvPr>
        </p:nvSpPr>
        <p:spPr/>
        <p:txBody>
          <a:bodyPr/>
          <a:lstStyle/>
          <a:p>
            <a:pPr marL="514350" lvl="0" indent="-514350">
              <a:buFontTx/>
              <a:buAutoNum type="arabicPeriod"/>
            </a:pPr>
            <a:r>
              <a:rPr lang="en-US" sz="1200" dirty="0" smtClean="0">
                <a:solidFill>
                  <a:srgbClr val="000000"/>
                </a:solidFill>
                <a:latin typeface="Cambria" panose="02040503050406030204" pitchFamily="18" charset="0"/>
              </a:rPr>
              <a:t>Person </a:t>
            </a:r>
            <a:r>
              <a:rPr lang="en-US" sz="1200" dirty="0">
                <a:solidFill>
                  <a:srgbClr val="000000"/>
                </a:solidFill>
                <a:latin typeface="Cambria" panose="02040503050406030204" pitchFamily="18" charset="0"/>
              </a:rPr>
              <a:t>who </a:t>
            </a:r>
            <a:r>
              <a:rPr lang="en-US" sz="1200" dirty="0" smtClean="0">
                <a:solidFill>
                  <a:srgbClr val="000000"/>
                </a:solidFill>
                <a:latin typeface="Cambria" panose="02040503050406030204" pitchFamily="18" charset="0"/>
              </a:rPr>
              <a:t>has </a:t>
            </a:r>
            <a:r>
              <a:rPr lang="en-US" sz="1200" dirty="0">
                <a:solidFill>
                  <a:srgbClr val="000000"/>
                </a:solidFill>
                <a:latin typeface="Cambria" panose="02040503050406030204" pitchFamily="18" charset="0"/>
              </a:rPr>
              <a:t>a temporary or permanent physical disability, </a:t>
            </a:r>
          </a:p>
          <a:p>
            <a:pPr marL="514350" lvl="0" indent="-514350">
              <a:buFontTx/>
              <a:buAutoNum type="arabicPeriod"/>
            </a:pPr>
            <a:r>
              <a:rPr lang="en-US" sz="1200" dirty="0" smtClean="0">
                <a:solidFill>
                  <a:srgbClr val="000000"/>
                </a:solidFill>
                <a:latin typeface="Cambria" panose="02040503050406030204" pitchFamily="18" charset="0"/>
              </a:rPr>
              <a:t>Parent</a:t>
            </a:r>
            <a:r>
              <a:rPr lang="en-US" sz="1200" dirty="0">
                <a:solidFill>
                  <a:srgbClr val="000000"/>
                </a:solidFill>
                <a:latin typeface="Cambria" panose="02040503050406030204" pitchFamily="18" charset="0"/>
              </a:rPr>
              <a:t>, spouse or dependent of a person having a temporary or permanent physical disability who is hospitalized outside his/her county of residence or more than 50 miles away from his/her residence who will be with such person on election day, </a:t>
            </a:r>
          </a:p>
          <a:p>
            <a:pPr marL="514350" lvl="0" indent="-514350">
              <a:buFontTx/>
              <a:buAutoNum type="arabicPeriod"/>
            </a:pPr>
            <a:r>
              <a:rPr lang="en-US" sz="1200" dirty="0">
                <a:solidFill>
                  <a:srgbClr val="000000"/>
                </a:solidFill>
                <a:latin typeface="Cambria" panose="02040503050406030204" pitchFamily="18" charset="0"/>
              </a:rPr>
              <a:t>Person sixty-five (65) years of age or </a:t>
            </a:r>
            <a:r>
              <a:rPr lang="en-US" sz="1200" dirty="0" smtClean="0">
                <a:solidFill>
                  <a:srgbClr val="000000"/>
                </a:solidFill>
                <a:latin typeface="Cambria" panose="02040503050406030204" pitchFamily="18" charset="0"/>
              </a:rPr>
              <a:t>older,</a:t>
            </a:r>
          </a:p>
          <a:p>
            <a:pPr marL="514350" lvl="0" indent="-514350">
              <a:buFontTx/>
              <a:buAutoNum type="arabicPeriod"/>
            </a:pPr>
            <a:r>
              <a:rPr lang="en-US" sz="1200" dirty="0" smtClean="0">
                <a:solidFill>
                  <a:srgbClr val="000000"/>
                </a:solidFill>
                <a:latin typeface="Cambria" panose="02040503050406030204" pitchFamily="18" charset="0"/>
              </a:rPr>
              <a:t>Mississippi resident temporarily residing outside his/her county of voting residence, </a:t>
            </a:r>
          </a:p>
          <a:p>
            <a:pPr marL="514350" lvl="0" indent="-514350">
              <a:buFontTx/>
              <a:buAutoNum type="arabicPeriod"/>
            </a:pPr>
            <a:r>
              <a:rPr lang="en-US" sz="1200" dirty="0">
                <a:solidFill>
                  <a:srgbClr val="000000"/>
                </a:solidFill>
                <a:latin typeface="Cambria" panose="02040503050406030204" pitchFamily="18" charset="0"/>
              </a:rPr>
              <a:t>Enlisted or commissioned member of  any component of the Armed Forces, spouse or dependent of such  member, </a:t>
            </a:r>
          </a:p>
          <a:p>
            <a:pPr marL="514350" lvl="0" indent="-514350">
              <a:buFontTx/>
              <a:buAutoNum type="arabicPeriod"/>
            </a:pPr>
            <a:r>
              <a:rPr lang="en-US" sz="1200" dirty="0">
                <a:solidFill>
                  <a:srgbClr val="000000"/>
                </a:solidFill>
                <a:latin typeface="Cambria" panose="02040503050406030204" pitchFamily="18" charset="0"/>
              </a:rPr>
              <a:t>Member of the Merchant Marines or American Red Cross, spouse or dependent of such member, </a:t>
            </a:r>
          </a:p>
          <a:p>
            <a:pPr marL="514350" lvl="0" indent="-514350">
              <a:buFontTx/>
              <a:buAutoNum type="arabicPeriod"/>
            </a:pPr>
            <a:r>
              <a:rPr lang="en-US" sz="1200" dirty="0">
                <a:solidFill>
                  <a:srgbClr val="000000"/>
                </a:solidFill>
                <a:latin typeface="Cambria" panose="02040503050406030204" pitchFamily="18" charset="0"/>
              </a:rPr>
              <a:t>Disabled war veteran who is a patient in any hospital, spouse or dependent of such veteran, </a:t>
            </a:r>
          </a:p>
          <a:p>
            <a:pPr marL="514350" lvl="0" indent="-514350">
              <a:buFontTx/>
              <a:buAutoNum type="arabicPeriod"/>
            </a:pPr>
            <a:r>
              <a:rPr lang="en-US" sz="1200" dirty="0">
                <a:solidFill>
                  <a:srgbClr val="000000"/>
                </a:solidFill>
                <a:latin typeface="Cambria" panose="02040503050406030204" pitchFamily="18" charset="0"/>
              </a:rPr>
              <a:t>Civilian attached to and serving outside of the United States with any branch of the Armed Forces, the Merchant Marines, or American Red Cross, spouse or dependent of such civilian, </a:t>
            </a:r>
          </a:p>
          <a:p>
            <a:pPr marL="514350" lvl="0" indent="-514350">
              <a:buFontTx/>
              <a:buAutoNum type="arabicPeriod"/>
            </a:pPr>
            <a:r>
              <a:rPr lang="en-US" sz="1200" dirty="0">
                <a:solidFill>
                  <a:srgbClr val="000000"/>
                </a:solidFill>
                <a:latin typeface="Cambria" panose="02040503050406030204" pitchFamily="18" charset="0"/>
              </a:rPr>
              <a:t>Citizen of Mississippi temporarily residing outside territorial limits of United States and the District of Columbia, spouse or dependent if also absent from the county of his/her voting residence on election day, </a:t>
            </a:r>
          </a:p>
          <a:p>
            <a:pPr marL="514350" lvl="0" indent="-514350">
              <a:buFontTx/>
              <a:buAutoNum type="arabicPeriod"/>
            </a:pPr>
            <a:r>
              <a:rPr lang="en-US" sz="1200" dirty="0">
                <a:solidFill>
                  <a:srgbClr val="000000"/>
                </a:solidFill>
                <a:latin typeface="Cambria" panose="02040503050406030204" pitchFamily="18" charset="0"/>
              </a:rPr>
              <a:t>Citizen of Mississippi enrolled as a student at a United States Military Academy, spouse or dependent of such student, or </a:t>
            </a:r>
          </a:p>
          <a:p>
            <a:pPr marL="514350" lvl="0" indent="-514350">
              <a:buFontTx/>
              <a:buAutoNum type="arabicPeriod"/>
            </a:pPr>
            <a:r>
              <a:rPr lang="en-US" sz="1200" dirty="0">
                <a:solidFill>
                  <a:srgbClr val="000000"/>
                </a:solidFill>
                <a:latin typeface="Cambria" panose="02040503050406030204" pitchFamily="18" charset="0"/>
              </a:rPr>
              <a:t>Trained or certified emergency response provider deployed during the absentee voting period on election day or during any state of emergency. </a:t>
            </a:r>
          </a:p>
          <a:p>
            <a:pPr marL="514350" lvl="0" indent="-514350">
              <a:buFontTx/>
              <a:buAutoNum type="arabicPeriod"/>
            </a:pPr>
            <a:endParaRPr lang="en-US" sz="1200" dirty="0">
              <a:solidFill>
                <a:srgbClr val="000000"/>
              </a:solidFill>
              <a:latin typeface="Cambria" panose="02040503050406030204" pitchFamily="18" charset="0"/>
            </a:endParaRPr>
          </a:p>
          <a:p>
            <a:endParaRPr lang="en-US" dirty="0"/>
          </a:p>
        </p:txBody>
      </p:sp>
    </p:spTree>
    <p:extLst>
      <p:ext uri="{BB962C8B-B14F-4D97-AF65-F5344CB8AC3E}">
        <p14:creationId xmlns:p14="http://schemas.microsoft.com/office/powerpoint/2010/main" val="3739405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By-Mail Absentee Voting</a:t>
            </a:r>
            <a:endParaRPr lang="en-US" dirty="0">
              <a:latin typeface="Cambria" panose="02040503050406030204" pitchFamily="18" charset="0"/>
            </a:endParaRPr>
          </a:p>
        </p:txBody>
      </p:sp>
      <p:sp>
        <p:nvSpPr>
          <p:cNvPr id="3" name="Content Placeholder 2"/>
          <p:cNvSpPr>
            <a:spLocks noGrp="1"/>
          </p:cNvSpPr>
          <p:nvPr>
            <p:ph idx="1"/>
          </p:nvPr>
        </p:nvSpPr>
        <p:spPr>
          <a:xfrm>
            <a:off x="457200" y="1219200"/>
            <a:ext cx="8229600" cy="4906963"/>
          </a:xfrm>
        </p:spPr>
        <p:txBody>
          <a:bodyPr/>
          <a:lstStyle/>
          <a:p>
            <a:pPr lvl="0">
              <a:buFont typeface="Wingdings" panose="05000000000000000000" pitchFamily="2" charset="2"/>
              <a:buChar char="Ø"/>
            </a:pPr>
            <a:r>
              <a:rPr lang="en-US" sz="2200" dirty="0" smtClean="0">
                <a:solidFill>
                  <a:srgbClr val="000000"/>
                </a:solidFill>
                <a:latin typeface="Cambria" panose="02040503050406030204" pitchFamily="18" charset="0"/>
              </a:rPr>
              <a:t>A voter casting an absentee ballot by mail must first receive, complete and return an application therefor by mail to the Circuit Clerk located in the voter’s county of residence. </a:t>
            </a:r>
          </a:p>
          <a:p>
            <a:pPr lvl="0">
              <a:buFont typeface="Wingdings" panose="05000000000000000000" pitchFamily="2" charset="2"/>
              <a:buChar char="Ø"/>
            </a:pPr>
            <a:r>
              <a:rPr lang="en-US" sz="2200" dirty="0" smtClean="0">
                <a:solidFill>
                  <a:srgbClr val="000000"/>
                </a:solidFill>
                <a:latin typeface="Cambria" panose="02040503050406030204" pitchFamily="18" charset="0"/>
              </a:rPr>
              <a:t>In addition to the application, the signature of the voter on the absentee ballot envelope must be acknowledged by an official authorized to administer oaths.</a:t>
            </a:r>
          </a:p>
          <a:p>
            <a:pPr lvl="1">
              <a:buFont typeface="Wingdings" panose="05000000000000000000" pitchFamily="2" charset="2"/>
              <a:buChar char="Ø"/>
            </a:pPr>
            <a:r>
              <a:rPr lang="en-US" sz="2000" dirty="0" smtClean="0">
                <a:solidFill>
                  <a:srgbClr val="000000"/>
                </a:solidFill>
                <a:latin typeface="Cambria" panose="02040503050406030204" pitchFamily="18" charset="0"/>
              </a:rPr>
              <a:t>Exceptions </a:t>
            </a:r>
            <a:r>
              <a:rPr lang="en-US" sz="2000" dirty="0">
                <a:solidFill>
                  <a:srgbClr val="000000"/>
                </a:solidFill>
                <a:latin typeface="Cambria" panose="02040503050406030204" pitchFamily="18" charset="0"/>
              </a:rPr>
              <a:t>include the absentee ballot envelope of a UOCAVA voter and a voter with a temporary or permanent physical disability. </a:t>
            </a:r>
            <a:endParaRPr lang="en-US" sz="2000" dirty="0" smtClean="0">
              <a:solidFill>
                <a:srgbClr val="000000"/>
              </a:solidFill>
              <a:latin typeface="Cambria" panose="02040503050406030204" pitchFamily="18" charset="0"/>
            </a:endParaRPr>
          </a:p>
          <a:p>
            <a:pPr lvl="0">
              <a:buFont typeface="Wingdings" panose="05000000000000000000" pitchFamily="2" charset="2"/>
              <a:buChar char="Ø"/>
            </a:pPr>
            <a:r>
              <a:rPr lang="en-US" sz="2200" dirty="0" smtClean="0">
                <a:latin typeface="Cambria" panose="02040503050406030204" pitchFamily="18" charset="0"/>
              </a:rPr>
              <a:t>Absentee </a:t>
            </a:r>
            <a:r>
              <a:rPr lang="en-US" sz="2200" dirty="0">
                <a:latin typeface="Cambria" panose="02040503050406030204" pitchFamily="18" charset="0"/>
              </a:rPr>
              <a:t>ballots </a:t>
            </a:r>
            <a:r>
              <a:rPr lang="en-US" sz="2200" dirty="0" smtClean="0">
                <a:latin typeface="Cambria" panose="02040503050406030204" pitchFamily="18" charset="0"/>
              </a:rPr>
              <a:t>returned by </a:t>
            </a:r>
            <a:r>
              <a:rPr lang="en-US" sz="2200" dirty="0">
                <a:latin typeface="Cambria" panose="02040503050406030204" pitchFamily="18" charset="0"/>
              </a:rPr>
              <a:t>mail must be received </a:t>
            </a:r>
            <a:r>
              <a:rPr lang="en-US" sz="2200" dirty="0" smtClean="0">
                <a:latin typeface="Cambria" panose="02040503050406030204" pitchFamily="18" charset="0"/>
              </a:rPr>
              <a:t>by the Circuit Clerk by </a:t>
            </a:r>
            <a:r>
              <a:rPr lang="en-US" sz="2200" dirty="0">
                <a:latin typeface="Cambria" panose="02040503050406030204" pitchFamily="18" charset="0"/>
              </a:rPr>
              <a:t>5:00 p.m. </a:t>
            </a:r>
            <a:r>
              <a:rPr lang="en-US" sz="2200" dirty="0" smtClean="0">
                <a:latin typeface="Cambria" panose="02040503050406030204" pitchFamily="18" charset="0"/>
              </a:rPr>
              <a:t>the day before an election day. </a:t>
            </a:r>
          </a:p>
          <a:p>
            <a:pPr marL="0" indent="0">
              <a:buNone/>
            </a:pPr>
            <a:endParaRPr lang="en-US" dirty="0"/>
          </a:p>
        </p:txBody>
      </p:sp>
    </p:spTree>
    <p:extLst>
      <p:ext uri="{BB962C8B-B14F-4D97-AF65-F5344CB8AC3E}">
        <p14:creationId xmlns:p14="http://schemas.microsoft.com/office/powerpoint/2010/main" val="28857234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4000" dirty="0" smtClean="0">
                <a:latin typeface="Cambria" panose="02040503050406030204" pitchFamily="18" charset="0"/>
              </a:rPr>
              <a:t>Absentee Voting by E-mail or Fax</a:t>
            </a:r>
            <a:endParaRPr lang="en-US" sz="4000" dirty="0">
              <a:latin typeface="Cambria" panose="02040503050406030204" pitchFamily="18" charset="0"/>
            </a:endParaRPr>
          </a:p>
        </p:txBody>
      </p:sp>
      <p:sp>
        <p:nvSpPr>
          <p:cNvPr id="3" name="Content Placeholder 2"/>
          <p:cNvSpPr>
            <a:spLocks noGrp="1"/>
          </p:cNvSpPr>
          <p:nvPr>
            <p:ph idx="1"/>
          </p:nvPr>
        </p:nvSpPr>
        <p:spPr>
          <a:xfrm>
            <a:off x="457200" y="1066800"/>
            <a:ext cx="8229600" cy="5059363"/>
          </a:xfrm>
        </p:spPr>
        <p:txBody>
          <a:bodyPr/>
          <a:lstStyle/>
          <a:p>
            <a:pPr marL="0" lvl="0" indent="0">
              <a:buNone/>
            </a:pPr>
            <a:r>
              <a:rPr lang="en-US" sz="1800" dirty="0" smtClean="0">
                <a:solidFill>
                  <a:srgbClr val="000000"/>
                </a:solidFill>
                <a:latin typeface="Cambria" panose="02040503050406030204" pitchFamily="18" charset="0"/>
              </a:rPr>
              <a:t>Eligible voters include: </a:t>
            </a:r>
            <a:endParaRPr lang="en-US" sz="1800" dirty="0">
              <a:solidFill>
                <a:srgbClr val="000000"/>
              </a:solidFill>
              <a:latin typeface="Cambria" panose="02040503050406030204" pitchFamily="18" charset="0"/>
            </a:endParaRPr>
          </a:p>
          <a:p>
            <a:pPr marL="514350" lvl="0" indent="-514350">
              <a:buFontTx/>
              <a:buAutoNum type="arabicPeriod"/>
            </a:pPr>
            <a:r>
              <a:rPr lang="en-US" sz="1400" dirty="0" smtClean="0">
                <a:solidFill>
                  <a:srgbClr val="000000"/>
                </a:solidFill>
                <a:latin typeface="Cambria" panose="02040503050406030204" pitchFamily="18" charset="0"/>
              </a:rPr>
              <a:t>Enlisted </a:t>
            </a:r>
            <a:r>
              <a:rPr lang="en-US" sz="1400" dirty="0">
                <a:solidFill>
                  <a:srgbClr val="000000"/>
                </a:solidFill>
                <a:latin typeface="Cambria" panose="02040503050406030204" pitchFamily="18" charset="0"/>
              </a:rPr>
              <a:t>or commissioned member of  any component of the Armed Forces, spouse or dependent of such  member, </a:t>
            </a:r>
          </a:p>
          <a:p>
            <a:pPr marL="514350" lvl="0" indent="-514350">
              <a:buFontTx/>
              <a:buAutoNum type="arabicPeriod"/>
            </a:pPr>
            <a:r>
              <a:rPr lang="en-US" sz="1400" dirty="0">
                <a:solidFill>
                  <a:srgbClr val="000000"/>
                </a:solidFill>
                <a:latin typeface="Cambria" panose="02040503050406030204" pitchFamily="18" charset="0"/>
              </a:rPr>
              <a:t>Member of the Merchant Marines or American Red Cross, spouse or dependent of such member, </a:t>
            </a:r>
          </a:p>
          <a:p>
            <a:pPr marL="514350" lvl="0" indent="-514350">
              <a:buFontTx/>
              <a:buAutoNum type="arabicPeriod"/>
            </a:pPr>
            <a:r>
              <a:rPr lang="en-US" sz="1400" dirty="0">
                <a:solidFill>
                  <a:srgbClr val="000000"/>
                </a:solidFill>
                <a:latin typeface="Cambria" panose="02040503050406030204" pitchFamily="18" charset="0"/>
              </a:rPr>
              <a:t>Disabled war veteran who is a patient in any hospital, spouse or dependent of such veteran, </a:t>
            </a:r>
          </a:p>
          <a:p>
            <a:pPr marL="514350" lvl="0" indent="-514350">
              <a:buFontTx/>
              <a:buAutoNum type="arabicPeriod"/>
            </a:pPr>
            <a:r>
              <a:rPr lang="en-US" sz="1400" dirty="0">
                <a:solidFill>
                  <a:srgbClr val="000000"/>
                </a:solidFill>
                <a:latin typeface="Cambria" panose="02040503050406030204" pitchFamily="18" charset="0"/>
              </a:rPr>
              <a:t>Civilian attached to and serving outside of the United States with any branch of the Armed Forces, the Merchant Marines, or American Red Cross, spouse or dependent of such civilian, </a:t>
            </a:r>
          </a:p>
          <a:p>
            <a:pPr marL="514350" lvl="0" indent="-514350">
              <a:buFontTx/>
              <a:buAutoNum type="arabicPeriod"/>
            </a:pPr>
            <a:r>
              <a:rPr lang="en-US" sz="1400" dirty="0">
                <a:solidFill>
                  <a:srgbClr val="000000"/>
                </a:solidFill>
                <a:latin typeface="Cambria" panose="02040503050406030204" pitchFamily="18" charset="0"/>
              </a:rPr>
              <a:t>Citizen of Mississippi temporarily residing outside territorial limits of United States and the District of Columbia, spouse or dependent if also absent from the county of his/her voting residence on election day, </a:t>
            </a:r>
            <a:endParaRPr lang="en-US" sz="1400" dirty="0" smtClean="0">
              <a:solidFill>
                <a:srgbClr val="000000"/>
              </a:solidFill>
              <a:latin typeface="Cambria" panose="02040503050406030204" pitchFamily="18" charset="0"/>
            </a:endParaRPr>
          </a:p>
          <a:p>
            <a:pPr marL="514350" lvl="0" indent="-514350">
              <a:buFontTx/>
              <a:buAutoNum type="arabicPeriod"/>
            </a:pPr>
            <a:r>
              <a:rPr lang="en-US" sz="1400" dirty="0">
                <a:solidFill>
                  <a:srgbClr val="000000"/>
                </a:solidFill>
                <a:latin typeface="Cambria" panose="02040503050406030204" pitchFamily="18" charset="0"/>
              </a:rPr>
              <a:t>Citizen of Mississippi enrolled as a student at a United States Military Academy, spouse or dependent of such student, or </a:t>
            </a:r>
            <a:endParaRPr lang="en-US" sz="1400" dirty="0" smtClean="0">
              <a:solidFill>
                <a:srgbClr val="000000"/>
              </a:solidFill>
              <a:latin typeface="Cambria" panose="02040503050406030204" pitchFamily="18" charset="0"/>
            </a:endParaRPr>
          </a:p>
          <a:p>
            <a:pPr marL="514350" lvl="0" indent="-514350">
              <a:buFontTx/>
              <a:buAutoNum type="arabicPeriod"/>
            </a:pPr>
            <a:r>
              <a:rPr lang="en-US" sz="1400" dirty="0">
                <a:solidFill>
                  <a:srgbClr val="000000"/>
                </a:solidFill>
                <a:latin typeface="Cambria" panose="02040503050406030204" pitchFamily="18" charset="0"/>
              </a:rPr>
              <a:t>Trained or certified emergency response provider deployed during the absentee voting period on election day or during any state of </a:t>
            </a:r>
            <a:r>
              <a:rPr lang="en-US" sz="1400" dirty="0" smtClean="0">
                <a:solidFill>
                  <a:srgbClr val="000000"/>
                </a:solidFill>
                <a:latin typeface="Cambria" panose="02040503050406030204" pitchFamily="18" charset="0"/>
              </a:rPr>
              <a:t>emergency. </a:t>
            </a:r>
          </a:p>
          <a:p>
            <a:pPr lvl="0">
              <a:buFont typeface="Wingdings" panose="05000000000000000000" pitchFamily="2" charset="2"/>
              <a:buChar char="Ø"/>
            </a:pPr>
            <a:r>
              <a:rPr lang="en-US" sz="1800" dirty="0" smtClean="0">
                <a:solidFill>
                  <a:srgbClr val="000000"/>
                </a:solidFill>
                <a:latin typeface="Cambria" panose="02040503050406030204" pitchFamily="18" charset="0"/>
              </a:rPr>
              <a:t>Absentee ballots returned by UOCAVA voters by e-mail or fax must be received by the Circuit Clerk located in the voter’s county of residence by 7:00 p.m. on election day. </a:t>
            </a:r>
            <a:endParaRPr lang="en-US" sz="1800" dirty="0">
              <a:solidFill>
                <a:srgbClr val="000000"/>
              </a:solidFill>
              <a:latin typeface="Cambria" panose="02040503050406030204" pitchFamily="18" charset="0"/>
            </a:endParaRPr>
          </a:p>
          <a:p>
            <a:pPr marL="0" lvl="0" indent="0">
              <a:buNone/>
            </a:pPr>
            <a:endParaRPr lang="en-US" sz="1200" dirty="0">
              <a:solidFill>
                <a:srgbClr val="000000"/>
              </a:solidFill>
              <a:latin typeface="Cambria" panose="02040503050406030204" pitchFamily="18" charset="0"/>
            </a:endParaRPr>
          </a:p>
          <a:p>
            <a:pPr marL="514350" lvl="0" indent="-514350">
              <a:buFontTx/>
              <a:buAutoNum type="arabicPeriod"/>
            </a:pPr>
            <a:endParaRPr lang="en-US" sz="1200" dirty="0">
              <a:solidFill>
                <a:srgbClr val="000000"/>
              </a:solidFill>
              <a:latin typeface="Cambria" panose="02040503050406030204" pitchFamily="18" charset="0"/>
            </a:endParaRPr>
          </a:p>
          <a:p>
            <a:pPr marL="0" indent="0">
              <a:buNone/>
            </a:pPr>
            <a:endParaRPr lang="en-US" dirty="0"/>
          </a:p>
        </p:txBody>
      </p:sp>
    </p:spTree>
    <p:extLst>
      <p:ext uri="{BB962C8B-B14F-4D97-AF65-F5344CB8AC3E}">
        <p14:creationId xmlns:p14="http://schemas.microsoft.com/office/powerpoint/2010/main" val="329853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Permanently Disabled List</a:t>
            </a:r>
            <a:endParaRPr lang="en-US" dirty="0">
              <a:latin typeface="Cambria" panose="02040503050406030204" pitchFamily="18" charset="0"/>
            </a:endParaRPr>
          </a:p>
        </p:txBody>
      </p:sp>
      <p:sp>
        <p:nvSpPr>
          <p:cNvPr id="3" name="Content Placeholder 2"/>
          <p:cNvSpPr>
            <a:spLocks noGrp="1"/>
          </p:cNvSpPr>
          <p:nvPr>
            <p:ph idx="1"/>
          </p:nvPr>
        </p:nvSpPr>
        <p:spPr>
          <a:xfrm>
            <a:off x="457200" y="1219200"/>
            <a:ext cx="8229600" cy="4906963"/>
          </a:xfrm>
        </p:spPr>
        <p:txBody>
          <a:bodyPr/>
          <a:lstStyle/>
          <a:p>
            <a:pPr marL="0" indent="0">
              <a:buNone/>
            </a:pPr>
            <a:r>
              <a:rPr lang="en-US" sz="2800" dirty="0" smtClean="0">
                <a:latin typeface="Cambria" panose="02040503050406030204" pitchFamily="18" charset="0"/>
              </a:rPr>
              <a:t>If the application of a person who is permanently disabled is accompanied by a statement signed by physician, or nurse practitioner, which indicates the voter is permanently physically disabled to such a degree it is difficult for him/her to vote in person, then such voter is entitled to automatically receive an absentee ballot for all elections on a continuing basis without need for reapplication.  </a:t>
            </a:r>
            <a:endParaRPr lang="en-US" sz="2800" dirty="0">
              <a:latin typeface="Cambria" panose="02040503050406030204" pitchFamily="18" charset="0"/>
            </a:endParaRPr>
          </a:p>
        </p:txBody>
      </p:sp>
    </p:spTree>
    <p:extLst>
      <p:ext uri="{BB962C8B-B14F-4D97-AF65-F5344CB8AC3E}">
        <p14:creationId xmlns:p14="http://schemas.microsoft.com/office/powerpoint/2010/main" val="2682160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mbria" panose="02040503050406030204" pitchFamily="18" charset="0"/>
              </a:rPr>
              <a:t>Absentee Voting – 2012 General Election</a:t>
            </a:r>
            <a:endParaRPr lang="en-US" sz="3600" dirty="0">
              <a:latin typeface="Cambria" panose="02040503050406030204" pitchFamily="18" charset="0"/>
            </a:endParaRPr>
          </a:p>
        </p:txBody>
      </p:sp>
      <p:sp>
        <p:nvSpPr>
          <p:cNvPr id="4" name="Content Placeholder 3"/>
          <p:cNvSpPr>
            <a:spLocks noGrp="1"/>
          </p:cNvSpPr>
          <p:nvPr>
            <p:ph idx="1"/>
          </p:nvPr>
        </p:nvSpPr>
        <p:spPr>
          <a:xfrm>
            <a:off x="457200" y="1143000"/>
            <a:ext cx="8229600" cy="4983163"/>
          </a:xfrm>
        </p:spPr>
        <p:txBody>
          <a:bodyPr/>
          <a:lstStyle/>
          <a:p>
            <a:pPr marL="0" indent="0">
              <a:buNone/>
            </a:pPr>
            <a:r>
              <a:rPr lang="en-US" sz="2200" dirty="0">
                <a:latin typeface="Cambria" panose="02040503050406030204" pitchFamily="18" charset="0"/>
              </a:rPr>
              <a:t>Of the 1,905,605 active voters in the State of Mississippi, 5.60% or 106,722 voters cast an absentee ballot in the November 6, 2012 Election.  Seven (7) counties reported greater than 10% of its active voters casting an absentee ballot, for an average of 10.82%: </a:t>
            </a:r>
            <a:endParaRPr lang="en-US" sz="2200" dirty="0" smtClean="0">
              <a:latin typeface="Cambria" panose="02040503050406030204" pitchFamily="18" charset="0"/>
            </a:endParaRPr>
          </a:p>
          <a:p>
            <a:pPr marL="0" indent="0">
              <a:buNone/>
            </a:pPr>
            <a:endParaRPr lang="en-US" sz="2000" dirty="0">
              <a:latin typeface="Cambria" panose="020405030504060302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781008462"/>
              </p:ext>
            </p:extLst>
          </p:nvPr>
        </p:nvGraphicFramePr>
        <p:xfrm>
          <a:off x="1828799" y="2743199"/>
          <a:ext cx="4965701" cy="2209800"/>
        </p:xfrm>
        <a:graphic>
          <a:graphicData uri="http://schemas.openxmlformats.org/drawingml/2006/table">
            <a:tbl>
              <a:tblPr firstRow="1" firstCol="1" bandRow="1"/>
              <a:tblGrid>
                <a:gridCol w="1454241"/>
                <a:gridCol w="1212760"/>
                <a:gridCol w="1149495"/>
                <a:gridCol w="1149205"/>
              </a:tblGrid>
              <a:tr h="276225">
                <a:tc>
                  <a:txBody>
                    <a:bodyPr/>
                    <a:lstStyle/>
                    <a:p>
                      <a:pPr marL="0" marR="0" algn="ctr">
                        <a:spcBef>
                          <a:spcPts val="0"/>
                        </a:spcBef>
                        <a:spcAft>
                          <a:spcPts val="0"/>
                        </a:spcAft>
                      </a:pPr>
                      <a:r>
                        <a:rPr lang="en-US" sz="1200" dirty="0">
                          <a:effectLst/>
                          <a:latin typeface="Times New Roman"/>
                          <a:ea typeface="Times New Roman"/>
                        </a:rPr>
                        <a:t>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Active Voters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Ballots Rec’d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Percentage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marL="0" marR="0" algn="ctr">
                        <a:spcBef>
                          <a:spcPts val="0"/>
                        </a:spcBef>
                        <a:spcAft>
                          <a:spcPts val="0"/>
                        </a:spcAft>
                      </a:pPr>
                      <a:r>
                        <a:rPr lang="en-US" sz="1200">
                          <a:effectLst/>
                          <a:latin typeface="Times New Roman"/>
                          <a:ea typeface="Times New Roman"/>
                        </a:rPr>
                        <a:t>Claiborne 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8,093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934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11.54%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marL="0" marR="0" algn="ctr">
                        <a:spcBef>
                          <a:spcPts val="0"/>
                        </a:spcBef>
                        <a:spcAft>
                          <a:spcPts val="0"/>
                        </a:spcAft>
                      </a:pPr>
                      <a:r>
                        <a:rPr lang="en-US" sz="1200">
                          <a:effectLst/>
                          <a:latin typeface="Times New Roman"/>
                          <a:ea typeface="Times New Roman"/>
                        </a:rPr>
                        <a:t>Greene 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8,099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829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10.24%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marL="0" marR="0" algn="ctr">
                        <a:spcBef>
                          <a:spcPts val="0"/>
                        </a:spcBef>
                        <a:spcAft>
                          <a:spcPts val="0"/>
                        </a:spcAft>
                      </a:pPr>
                      <a:r>
                        <a:rPr lang="en-US" sz="1200">
                          <a:effectLst/>
                          <a:latin typeface="Times New Roman"/>
                          <a:ea typeface="Times New Roman"/>
                        </a:rPr>
                        <a:t>Grenada 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16,963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1,800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10.61%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marL="0" marR="0" algn="ctr">
                        <a:spcBef>
                          <a:spcPts val="0"/>
                        </a:spcBef>
                        <a:spcAft>
                          <a:spcPts val="0"/>
                        </a:spcAft>
                      </a:pPr>
                      <a:r>
                        <a:rPr lang="en-US" sz="1200">
                          <a:effectLst/>
                          <a:latin typeface="Times New Roman"/>
                          <a:ea typeface="Times New Roman"/>
                        </a:rPr>
                        <a:t>Jefferson 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6,129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682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11.13%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marL="0" marR="0" algn="ctr">
                        <a:spcBef>
                          <a:spcPts val="0"/>
                        </a:spcBef>
                        <a:spcAft>
                          <a:spcPts val="0"/>
                        </a:spcAft>
                      </a:pPr>
                      <a:r>
                        <a:rPr lang="en-US" sz="1200">
                          <a:effectLst/>
                          <a:latin typeface="Times New Roman"/>
                          <a:ea typeface="Times New Roman"/>
                        </a:rPr>
                        <a:t>Noxubee 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9,332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940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marL="0" marR="0" algn="ctr">
                        <a:spcBef>
                          <a:spcPts val="0"/>
                        </a:spcBef>
                        <a:spcAft>
                          <a:spcPts val="0"/>
                        </a:spcAft>
                      </a:pPr>
                      <a:r>
                        <a:rPr lang="en-US" sz="1200">
                          <a:effectLst/>
                          <a:latin typeface="Times New Roman"/>
                          <a:ea typeface="Times New Roman"/>
                        </a:rPr>
                        <a:t>Quitman 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5,571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660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11.85%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25">
                <a:tc>
                  <a:txBody>
                    <a:bodyPr/>
                    <a:lstStyle/>
                    <a:p>
                      <a:pPr marL="0" marR="0" algn="ctr">
                        <a:spcBef>
                          <a:spcPts val="0"/>
                        </a:spcBef>
                        <a:spcAft>
                          <a:spcPts val="0"/>
                        </a:spcAft>
                      </a:pPr>
                      <a:r>
                        <a:rPr lang="en-US" sz="1200">
                          <a:effectLst/>
                          <a:latin typeface="Times New Roman"/>
                          <a:ea typeface="Times New Roman"/>
                        </a:rPr>
                        <a:t>Winston County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13,446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1,381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10.27%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3"/>
          <p:cNvSpPr>
            <a:spLocks noChangeArrowheads="1"/>
          </p:cNvSpPr>
          <p:nvPr/>
        </p:nvSpPr>
        <p:spPr bwMode="auto">
          <a:xfrm>
            <a:off x="2349500" y="3132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07614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mbria" panose="02040503050406030204" pitchFamily="18" charset="0"/>
              </a:rPr>
              <a:t>Absentee Voting – 2011 General</a:t>
            </a:r>
            <a:endParaRPr lang="en-US" sz="4000" dirty="0">
              <a:latin typeface="Cambria" panose="02040503050406030204" pitchFamily="18" charset="0"/>
            </a:endParaRPr>
          </a:p>
        </p:txBody>
      </p:sp>
      <p:sp>
        <p:nvSpPr>
          <p:cNvPr id="3" name="Content Placeholder 2"/>
          <p:cNvSpPr>
            <a:spLocks noGrp="1"/>
          </p:cNvSpPr>
          <p:nvPr>
            <p:ph idx="1"/>
          </p:nvPr>
        </p:nvSpPr>
        <p:spPr>
          <a:xfrm>
            <a:off x="457200" y="1143000"/>
            <a:ext cx="8229600" cy="4983163"/>
          </a:xfrm>
        </p:spPr>
        <p:txBody>
          <a:bodyPr/>
          <a:lstStyle/>
          <a:p>
            <a:pPr marL="0" marR="0" indent="0">
              <a:spcBef>
                <a:spcPts val="0"/>
              </a:spcBef>
              <a:spcAft>
                <a:spcPts val="0"/>
              </a:spcAft>
              <a:buNone/>
            </a:pPr>
            <a:r>
              <a:rPr lang="en-US" sz="2600" dirty="0">
                <a:latin typeface="Cambria" panose="02040503050406030204" pitchFamily="18" charset="0"/>
                <a:ea typeface="Times New Roman"/>
              </a:rPr>
              <a:t>In comparison, thirteen (13) counties reported greater than 10% of its active voters casting an absentee ballot in the 2011 General Election, for an average of </a:t>
            </a:r>
            <a:r>
              <a:rPr lang="en-US" sz="2600" dirty="0" smtClean="0">
                <a:latin typeface="Cambria" panose="02040503050406030204" pitchFamily="18" charset="0"/>
                <a:ea typeface="Times New Roman"/>
              </a:rPr>
              <a:t>12.6%. Those counties with the highest percentages included: </a:t>
            </a:r>
          </a:p>
          <a:p>
            <a:pPr lvl="2">
              <a:spcBef>
                <a:spcPts val="0"/>
              </a:spcBef>
              <a:spcAft>
                <a:spcPts val="0"/>
              </a:spcAft>
              <a:buFont typeface="Wingdings" panose="05000000000000000000" pitchFamily="2" charset="2"/>
              <a:buChar char="Ø"/>
            </a:pPr>
            <a:r>
              <a:rPr lang="en-US" dirty="0" smtClean="0">
                <a:latin typeface="Times New Roman"/>
              </a:rPr>
              <a:t> C</a:t>
            </a:r>
            <a:r>
              <a:rPr lang="en-US" dirty="0" smtClean="0">
                <a:latin typeface="Cambria" panose="02040503050406030204" pitchFamily="18" charset="0"/>
              </a:rPr>
              <a:t>laiborne County, 17.2%</a:t>
            </a:r>
          </a:p>
          <a:p>
            <a:pPr lvl="2">
              <a:spcBef>
                <a:spcPts val="0"/>
              </a:spcBef>
              <a:spcAft>
                <a:spcPts val="0"/>
              </a:spcAft>
              <a:buFont typeface="Wingdings" panose="05000000000000000000" pitchFamily="2" charset="2"/>
              <a:buChar char="Ø"/>
            </a:pPr>
            <a:r>
              <a:rPr lang="en-US" dirty="0">
                <a:latin typeface="Cambria" panose="02040503050406030204" pitchFamily="18" charset="0"/>
              </a:rPr>
              <a:t> </a:t>
            </a:r>
            <a:r>
              <a:rPr lang="en-US" dirty="0" smtClean="0">
                <a:latin typeface="Cambria" panose="02040503050406030204" pitchFamily="18" charset="0"/>
              </a:rPr>
              <a:t>Quitman County, 14.6%</a:t>
            </a:r>
          </a:p>
          <a:p>
            <a:pPr lvl="2">
              <a:spcBef>
                <a:spcPts val="0"/>
              </a:spcBef>
              <a:spcAft>
                <a:spcPts val="0"/>
              </a:spcAft>
              <a:buFont typeface="Wingdings" panose="05000000000000000000" pitchFamily="2" charset="2"/>
              <a:buChar char="Ø"/>
            </a:pPr>
            <a:r>
              <a:rPr lang="en-US" dirty="0">
                <a:latin typeface="Cambria" panose="02040503050406030204" pitchFamily="18" charset="0"/>
              </a:rPr>
              <a:t> </a:t>
            </a:r>
            <a:r>
              <a:rPr lang="en-US" dirty="0" smtClean="0">
                <a:latin typeface="Cambria" panose="02040503050406030204" pitchFamily="18" charset="0"/>
              </a:rPr>
              <a:t>Tunica County, 14.0%</a:t>
            </a:r>
          </a:p>
          <a:p>
            <a:pPr lvl="2">
              <a:spcBef>
                <a:spcPts val="0"/>
              </a:spcBef>
              <a:spcAft>
                <a:spcPts val="0"/>
              </a:spcAft>
              <a:buFont typeface="Wingdings" panose="05000000000000000000" pitchFamily="2" charset="2"/>
              <a:buChar char="Ø"/>
            </a:pPr>
            <a:r>
              <a:rPr lang="en-US" dirty="0" smtClean="0">
                <a:latin typeface="Cambria" panose="02040503050406030204" pitchFamily="18" charset="0"/>
              </a:rPr>
              <a:t> Benton County, 13.9%</a:t>
            </a:r>
          </a:p>
          <a:p>
            <a:pPr lvl="2">
              <a:spcBef>
                <a:spcPts val="0"/>
              </a:spcBef>
              <a:spcAft>
                <a:spcPts val="0"/>
              </a:spcAft>
              <a:buFont typeface="Wingdings" panose="05000000000000000000" pitchFamily="2" charset="2"/>
              <a:buChar char="Ø"/>
            </a:pPr>
            <a:r>
              <a:rPr lang="en-US" dirty="0">
                <a:latin typeface="Cambria" panose="02040503050406030204" pitchFamily="18" charset="0"/>
              </a:rPr>
              <a:t> </a:t>
            </a:r>
            <a:r>
              <a:rPr lang="en-US" dirty="0" smtClean="0">
                <a:latin typeface="Cambria" panose="02040503050406030204" pitchFamily="18" charset="0"/>
              </a:rPr>
              <a:t>Noxubee County, 13.9%</a:t>
            </a:r>
          </a:p>
          <a:p>
            <a:pPr lvl="2">
              <a:spcBef>
                <a:spcPts val="0"/>
              </a:spcBef>
              <a:spcAft>
                <a:spcPts val="0"/>
              </a:spcAft>
              <a:buFont typeface="Wingdings" panose="05000000000000000000" pitchFamily="2" charset="2"/>
              <a:buChar char="Ø"/>
            </a:pPr>
            <a:r>
              <a:rPr lang="en-US" dirty="0">
                <a:latin typeface="Cambria" panose="02040503050406030204" pitchFamily="18" charset="0"/>
              </a:rPr>
              <a:t> </a:t>
            </a:r>
            <a:r>
              <a:rPr lang="en-US" dirty="0" smtClean="0">
                <a:latin typeface="Cambria" panose="02040503050406030204" pitchFamily="18" charset="0"/>
              </a:rPr>
              <a:t>Jefferson County, 13.6%</a:t>
            </a:r>
          </a:p>
          <a:p>
            <a:pPr marL="914400" lvl="2" indent="0">
              <a:spcBef>
                <a:spcPts val="0"/>
              </a:spcBef>
              <a:spcAft>
                <a:spcPts val="0"/>
              </a:spcAft>
              <a:buNone/>
            </a:pPr>
            <a:endParaRPr lang="en-US" dirty="0" smtClean="0"/>
          </a:p>
        </p:txBody>
      </p:sp>
    </p:spTree>
    <p:extLst>
      <p:ext uri="{BB962C8B-B14F-4D97-AF65-F5344CB8AC3E}">
        <p14:creationId xmlns:p14="http://schemas.microsoft.com/office/powerpoint/2010/main" val="413923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Cambria" panose="02040503050406030204" pitchFamily="18" charset="0"/>
              </a:rPr>
              <a:t>early Voting</a:t>
            </a:r>
            <a:endParaRPr lang="en-US" dirty="0">
              <a:latin typeface="Cambria" panose="02040503050406030204" pitchFamily="18" charset="0"/>
            </a:endParaRPr>
          </a:p>
        </p:txBody>
      </p:sp>
      <p:sp>
        <p:nvSpPr>
          <p:cNvPr id="5" name="Text Placeholder 4"/>
          <p:cNvSpPr>
            <a:spLocks noGrp="1"/>
          </p:cNvSpPr>
          <p:nvPr>
            <p:ph type="body" idx="1"/>
          </p:nvPr>
        </p:nvSpPr>
        <p:spPr/>
        <p:txBody>
          <a:bodyPr/>
          <a:lstStyle/>
          <a:p>
            <a:r>
              <a:rPr lang="en-US" dirty="0" smtClean="0">
                <a:latin typeface="Cambria" panose="02040503050406030204" pitchFamily="18" charset="0"/>
              </a:rPr>
              <a:t>Out-of-Precinct Voting </a:t>
            </a:r>
            <a:endParaRPr lang="en-US" dirty="0">
              <a:latin typeface="Cambria" panose="02040503050406030204" pitchFamily="18" charset="0"/>
            </a:endParaRPr>
          </a:p>
        </p:txBody>
      </p:sp>
    </p:spTree>
    <p:extLst>
      <p:ext uri="{BB962C8B-B14F-4D97-AF65-F5344CB8AC3E}">
        <p14:creationId xmlns:p14="http://schemas.microsoft.com/office/powerpoint/2010/main" val="7794438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Absentee Early</a:t>
            </a:r>
            <a:r>
              <a:rPr lang="en-US" sz="4000" dirty="0" smtClean="0">
                <a:latin typeface="Cambria" panose="02040503050406030204" pitchFamily="18" charset="0"/>
              </a:rPr>
              <a:t> Voting</a:t>
            </a:r>
            <a:endParaRPr lang="en-US" sz="4000" dirty="0">
              <a:latin typeface="Cambria" panose="02040503050406030204" pitchFamily="18" charset="0"/>
            </a:endParaRPr>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smtClean="0">
                <a:latin typeface="Cambria" panose="02040503050406030204" pitchFamily="18" charset="0"/>
              </a:rPr>
              <a:t>Term often used to encompass three (3) forms of balloting:</a:t>
            </a:r>
          </a:p>
          <a:p>
            <a:pPr marL="514350" indent="-514350">
              <a:buAutoNum type="arabicPeriod"/>
            </a:pPr>
            <a:r>
              <a:rPr lang="en-US" dirty="0" smtClean="0">
                <a:latin typeface="Cambria" panose="02040503050406030204" pitchFamily="18" charset="0"/>
              </a:rPr>
              <a:t>Early In Person Voting, </a:t>
            </a:r>
          </a:p>
          <a:p>
            <a:pPr marL="514350" indent="-514350">
              <a:buAutoNum type="arabicPeriod"/>
            </a:pPr>
            <a:r>
              <a:rPr lang="en-US" dirty="0" smtClean="0">
                <a:latin typeface="Cambria" panose="02040503050406030204" pitchFamily="18" charset="0"/>
              </a:rPr>
              <a:t>No Excuse Absentee Voting, </a:t>
            </a:r>
          </a:p>
          <a:p>
            <a:pPr marL="514350" indent="-514350">
              <a:buAutoNum type="arabicPeriod"/>
            </a:pPr>
            <a:r>
              <a:rPr lang="en-US" dirty="0" smtClean="0">
                <a:latin typeface="Cambria" panose="02040503050406030204" pitchFamily="18" charset="0"/>
              </a:rPr>
              <a:t>Permanent Absentee Voting, and </a:t>
            </a:r>
          </a:p>
          <a:p>
            <a:pPr marL="514350" indent="-514350">
              <a:buAutoNum type="arabicPeriod"/>
            </a:pPr>
            <a:r>
              <a:rPr lang="en-US" dirty="0" smtClean="0">
                <a:latin typeface="Cambria" panose="02040503050406030204" pitchFamily="18" charset="0"/>
              </a:rPr>
              <a:t>Vote by Mail. </a:t>
            </a:r>
            <a:endParaRPr lang="en-US" dirty="0">
              <a:latin typeface="Cambria" panose="02040503050406030204" pitchFamily="18" charset="0"/>
            </a:endParaRPr>
          </a:p>
        </p:txBody>
      </p:sp>
    </p:spTree>
    <p:extLst>
      <p:ext uri="{BB962C8B-B14F-4D97-AF65-F5344CB8AC3E}">
        <p14:creationId xmlns:p14="http://schemas.microsoft.com/office/powerpoint/2010/main" val="54040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4786" y="384445"/>
            <a:ext cx="7620000" cy="646331"/>
          </a:xfrm>
          <a:prstGeom prst="rect">
            <a:avLst/>
          </a:prstGeom>
          <a:noFill/>
        </p:spPr>
        <p:txBody>
          <a:bodyPr wrap="square" rtlCol="0">
            <a:spAutoFit/>
          </a:bodyPr>
          <a:lstStyle/>
          <a:p>
            <a:pPr algn="ctr"/>
            <a:r>
              <a:rPr lang="en-US" sz="3600" dirty="0" smtClean="0">
                <a:latin typeface="Cambria" panose="02040503050406030204" pitchFamily="18" charset="0"/>
                <a:cs typeface="Times New Roman" panose="02020603050405020304" pitchFamily="18" charset="0"/>
              </a:rPr>
              <a:t>Classes of Out-of-Precinct Voting</a:t>
            </a:r>
            <a:endParaRPr lang="en-US" sz="3600" dirty="0">
              <a:latin typeface="Cambria" panose="02040503050406030204" pitchFamily="18" charset="0"/>
              <a:cs typeface="Times New Roman" panose="02020603050405020304" pitchFamily="18" charset="0"/>
            </a:endParaRPr>
          </a:p>
        </p:txBody>
      </p:sp>
      <p:sp>
        <p:nvSpPr>
          <p:cNvPr id="3" name="TextBox 2"/>
          <p:cNvSpPr txBox="1"/>
          <p:nvPr/>
        </p:nvSpPr>
        <p:spPr>
          <a:xfrm>
            <a:off x="609600" y="1143000"/>
            <a:ext cx="8001000" cy="4185761"/>
          </a:xfrm>
          <a:prstGeom prst="rect">
            <a:avLst/>
          </a:prstGeom>
          <a:noFill/>
        </p:spPr>
        <p:txBody>
          <a:bodyPr wrap="square" rtlCol="0">
            <a:spAutoFit/>
          </a:bodyPr>
          <a:lstStyle/>
          <a:p>
            <a:pPr marL="285750"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ABSENTEE VOTING</a:t>
            </a:r>
          </a:p>
          <a:p>
            <a:pPr marL="742950" lvl="1"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47 states and the District of Columbia</a:t>
            </a:r>
          </a:p>
          <a:p>
            <a:pPr marL="742950" lvl="1"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20 states require an excuse, reason or justification to vote by absentee ballot</a:t>
            </a:r>
          </a:p>
          <a:p>
            <a:pPr marL="742950" lvl="1"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27 states and the District of Columbia permit any qualified voter to vote by absentee ballot without an excuse, reason or justification </a:t>
            </a:r>
          </a:p>
          <a:p>
            <a:pPr marL="285750"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EARLY VOTING</a:t>
            </a:r>
          </a:p>
          <a:p>
            <a:pPr marL="742950" lvl="1"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33 states and the District of Columbia</a:t>
            </a:r>
          </a:p>
          <a:p>
            <a:pPr marL="285750"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VOTING BY  MAIL</a:t>
            </a:r>
          </a:p>
          <a:p>
            <a:pPr marL="742950" lvl="1"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3 states (Oregon, Washington and Colorado)</a:t>
            </a:r>
          </a:p>
          <a:p>
            <a:pPr marL="742950" lvl="1" indent="-285750">
              <a:spcBef>
                <a:spcPts val="1200"/>
              </a:spcBef>
              <a:buFont typeface="Wingdings" panose="05000000000000000000" pitchFamily="2" charset="2"/>
              <a:buChar char="Ø"/>
            </a:pPr>
            <a:r>
              <a:rPr lang="en-US" sz="1600" dirty="0" smtClean="0">
                <a:latin typeface="Cambria" panose="02040503050406030204" pitchFamily="18" charset="0"/>
                <a:cs typeface="Times New Roman" panose="02020603050405020304" pitchFamily="18" charset="0"/>
              </a:rPr>
              <a:t>19 additional states conduct certain elections entirely by mail</a:t>
            </a:r>
          </a:p>
          <a:p>
            <a:pPr lvl="1">
              <a:spcBef>
                <a:spcPts val="1200"/>
              </a:spcBef>
            </a:pPr>
            <a:endParaRPr lang="en-US" sz="1600" dirty="0" smtClean="0">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8513316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mbria" panose="02040503050406030204" pitchFamily="18" charset="0"/>
              </a:rPr>
              <a:t>Early Voting (2014)</a:t>
            </a:r>
            <a:endParaRPr lang="en-US" sz="4000" dirty="0">
              <a:latin typeface="Cambria" panose="02040503050406030204" pitchFamily="18" charset="0"/>
            </a:endParaRP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72838" y="1066801"/>
            <a:ext cx="5827951"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43765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latin typeface="Cambria" panose="02040503050406030204" pitchFamily="18" charset="0"/>
              </a:rPr>
              <a:t>Early Voting</a:t>
            </a:r>
            <a:endParaRPr lang="en-US" dirty="0">
              <a:latin typeface="Cambria" panose="02040503050406030204" pitchFamily="18" charset="0"/>
            </a:endParaRPr>
          </a:p>
        </p:txBody>
      </p:sp>
      <p:sp>
        <p:nvSpPr>
          <p:cNvPr id="3" name="Content Placeholder 2"/>
          <p:cNvSpPr>
            <a:spLocks noGrp="1"/>
          </p:cNvSpPr>
          <p:nvPr>
            <p:ph idx="1"/>
          </p:nvPr>
        </p:nvSpPr>
        <p:spPr>
          <a:xfrm>
            <a:off x="457200" y="1143000"/>
            <a:ext cx="8229600" cy="4983163"/>
          </a:xfrm>
        </p:spPr>
        <p:txBody>
          <a:bodyPr/>
          <a:lstStyle/>
          <a:p>
            <a:pPr marL="0" indent="0">
              <a:buNone/>
            </a:pPr>
            <a:r>
              <a:rPr lang="en-US" sz="2600" dirty="0" smtClean="0">
                <a:latin typeface="Cambria" panose="02040503050406030204" pitchFamily="18" charset="0"/>
              </a:rPr>
              <a:t>Early voting allows voters to visit an election officials’ office or, in some states, other satellite voting locations, and cast a vote in person without offering an excuse for why the voter is unable to vote on election day.  </a:t>
            </a:r>
          </a:p>
          <a:p>
            <a:pPr lvl="1">
              <a:buFont typeface="Wingdings" panose="05000000000000000000" pitchFamily="2" charset="2"/>
              <a:buChar char="Ø"/>
            </a:pPr>
            <a:r>
              <a:rPr lang="en-US" sz="2400" dirty="0" smtClean="0">
                <a:latin typeface="Cambria" panose="02040503050406030204" pitchFamily="18" charset="0"/>
              </a:rPr>
              <a:t>Use of satellite voting locations vary by state</a:t>
            </a:r>
          </a:p>
          <a:p>
            <a:pPr lvl="1">
              <a:buFont typeface="Wingdings" panose="05000000000000000000" pitchFamily="2" charset="2"/>
              <a:buChar char="Ø"/>
            </a:pPr>
            <a:r>
              <a:rPr lang="en-US" sz="2400" dirty="0" smtClean="0">
                <a:latin typeface="Cambria" panose="02040503050406030204" pitchFamily="18" charset="0"/>
              </a:rPr>
              <a:t>Time period for early voting varies by state</a:t>
            </a:r>
          </a:p>
          <a:p>
            <a:pPr lvl="2">
              <a:buFont typeface="Wingdings" panose="05000000000000000000" pitchFamily="2" charset="2"/>
              <a:buChar char="Ø"/>
            </a:pPr>
            <a:r>
              <a:rPr lang="en-US" sz="2000" dirty="0" smtClean="0">
                <a:latin typeface="Cambria" panose="02040503050406030204" pitchFamily="18" charset="0"/>
              </a:rPr>
              <a:t>Average starting time for early voting is 22 days before the election</a:t>
            </a:r>
          </a:p>
          <a:p>
            <a:pPr lvl="2">
              <a:buFont typeface="Wingdings" panose="05000000000000000000" pitchFamily="2" charset="2"/>
              <a:buChar char="Ø"/>
            </a:pPr>
            <a:r>
              <a:rPr lang="en-US" sz="2000" dirty="0" smtClean="0">
                <a:latin typeface="Cambria" panose="02040503050406030204" pitchFamily="18" charset="0"/>
              </a:rPr>
              <a:t>Early voting periods range in length from 4 days to 45 days; the average across all states is 19 days</a:t>
            </a:r>
          </a:p>
          <a:p>
            <a:pPr marL="457200" lvl="1" indent="0">
              <a:buNone/>
            </a:pPr>
            <a:endParaRPr lang="en-US" dirty="0"/>
          </a:p>
        </p:txBody>
      </p:sp>
    </p:spTree>
    <p:extLst>
      <p:ext uri="{BB962C8B-B14F-4D97-AF65-F5344CB8AC3E}">
        <p14:creationId xmlns:p14="http://schemas.microsoft.com/office/powerpoint/2010/main" val="41776193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latin typeface="Cambria" panose="02040503050406030204" pitchFamily="18" charset="0"/>
              </a:rPr>
              <a:t>No Excuse Absentee Voting</a:t>
            </a:r>
            <a:endParaRPr lang="en-US" dirty="0"/>
          </a:p>
        </p:txBody>
      </p:sp>
      <p:sp>
        <p:nvSpPr>
          <p:cNvPr id="3" name="Content Placeholder 2"/>
          <p:cNvSpPr>
            <a:spLocks noGrp="1"/>
          </p:cNvSpPr>
          <p:nvPr>
            <p:ph idx="1"/>
          </p:nvPr>
        </p:nvSpPr>
        <p:spPr>
          <a:xfrm>
            <a:off x="457200" y="1066800"/>
            <a:ext cx="8229600" cy="5059363"/>
          </a:xfrm>
        </p:spPr>
        <p:txBody>
          <a:bodyPr/>
          <a:lstStyle/>
          <a:p>
            <a:pPr marL="0" indent="0">
              <a:buNone/>
            </a:pPr>
            <a:r>
              <a:rPr lang="en-US" dirty="0" smtClean="0"/>
              <a:t>No excuse absentee voting is conducted by mail-in paper ballot prior to election day. </a:t>
            </a:r>
          </a:p>
          <a:p>
            <a:pPr>
              <a:buFont typeface="Wingdings" panose="05000000000000000000" pitchFamily="2" charset="2"/>
              <a:buChar char="Ø"/>
            </a:pPr>
            <a:r>
              <a:rPr lang="en-US" dirty="0" smtClean="0"/>
              <a:t>States typically require a voter to complete an application to receive an absentee ballot. </a:t>
            </a:r>
          </a:p>
          <a:p>
            <a:pPr lvl="1">
              <a:buFont typeface="Wingdings" panose="05000000000000000000" pitchFamily="2" charset="2"/>
              <a:buChar char="Ø"/>
            </a:pPr>
            <a:r>
              <a:rPr lang="en-US" dirty="0" smtClean="0"/>
              <a:t>Applications may be available on-line for voters to print and send</a:t>
            </a:r>
          </a:p>
          <a:p>
            <a:pPr lvl="1">
              <a:buFont typeface="Wingdings" panose="05000000000000000000" pitchFamily="2" charset="2"/>
              <a:buChar char="Ø"/>
            </a:pPr>
            <a:r>
              <a:rPr lang="en-US" dirty="0" smtClean="0"/>
              <a:t>Applications may be entirely submitted online </a:t>
            </a:r>
          </a:p>
          <a:p>
            <a:pPr lvl="2">
              <a:buFont typeface="Wingdings" panose="05000000000000000000" pitchFamily="2" charset="2"/>
              <a:buChar char="Ø"/>
            </a:pPr>
            <a:r>
              <a:rPr lang="en-US" dirty="0">
                <a:solidFill>
                  <a:srgbClr val="000000"/>
                </a:solidFill>
              </a:rPr>
              <a:t>Florida, Louisiana, Maryland, Minnesota and Utah </a:t>
            </a:r>
            <a:endParaRPr lang="en-US" dirty="0" smtClean="0"/>
          </a:p>
          <a:p>
            <a:pPr marL="457200" lvl="1" indent="0">
              <a:buNone/>
            </a:pPr>
            <a:endParaRPr lang="en-US" dirty="0" smtClean="0"/>
          </a:p>
        </p:txBody>
      </p:sp>
    </p:spTree>
    <p:extLst>
      <p:ext uri="{BB962C8B-B14F-4D97-AF65-F5344CB8AC3E}">
        <p14:creationId xmlns:p14="http://schemas.microsoft.com/office/powerpoint/2010/main" val="262765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mbria" panose="02040503050406030204" pitchFamily="18" charset="0"/>
              </a:rPr>
              <a:t>Permanent Absentee Voting</a:t>
            </a:r>
            <a:endParaRPr lang="en-US" sz="4000" dirty="0">
              <a:latin typeface="Cambria" panose="02040503050406030204" pitchFamily="18" charset="0"/>
            </a:endParaRPr>
          </a:p>
        </p:txBody>
      </p:sp>
      <p:sp>
        <p:nvSpPr>
          <p:cNvPr id="3" name="Content Placeholder 2"/>
          <p:cNvSpPr>
            <a:spLocks noGrp="1"/>
          </p:cNvSpPr>
          <p:nvPr>
            <p:ph idx="1"/>
          </p:nvPr>
        </p:nvSpPr>
        <p:spPr>
          <a:xfrm>
            <a:off x="457200" y="1066800"/>
            <a:ext cx="8229600" cy="5059363"/>
          </a:xfrm>
        </p:spPr>
        <p:txBody>
          <a:bodyPr/>
          <a:lstStyle/>
          <a:p>
            <a:pPr marL="0" indent="0">
              <a:buNone/>
            </a:pPr>
            <a:r>
              <a:rPr lang="en-US" sz="2800" dirty="0" smtClean="0"/>
              <a:t>Voters may join a permanent absentee voting list, which entitles the voter to automatically receive an absentee ballot for all future elections.  </a:t>
            </a:r>
          </a:p>
          <a:p>
            <a:pPr lvl="1">
              <a:buFont typeface="Wingdings" panose="05000000000000000000" pitchFamily="2" charset="2"/>
              <a:buChar char="Ø"/>
            </a:pPr>
            <a:r>
              <a:rPr lang="en-US" sz="2400" dirty="0" smtClean="0"/>
              <a:t>Arizona, California, District of Columbia, Hawaii, Montana, New Jersey and Utah</a:t>
            </a:r>
          </a:p>
          <a:p>
            <a:pPr lvl="1">
              <a:buFont typeface="Wingdings" panose="05000000000000000000" pitchFamily="2" charset="2"/>
              <a:buChar char="Ø"/>
            </a:pPr>
            <a:r>
              <a:rPr lang="en-US" sz="2400" dirty="0" smtClean="0"/>
              <a:t>8 states, including Mississippi, offer permanent absentee status to a limited number of voters who meet certain criteria</a:t>
            </a:r>
          </a:p>
          <a:p>
            <a:pPr lvl="2">
              <a:buFont typeface="Wingdings" panose="05000000000000000000" pitchFamily="2" charset="2"/>
              <a:buChar char="Ø"/>
            </a:pPr>
            <a:r>
              <a:rPr lang="en-US" dirty="0"/>
              <a:t> </a:t>
            </a:r>
            <a:r>
              <a:rPr lang="en-US" sz="2000" dirty="0" smtClean="0"/>
              <a:t>Kansas, Massachusetts, Minnesota, Mississippi, Missouri and West Virginia offer this option based upon permanent disability or illness of the voter</a:t>
            </a:r>
          </a:p>
          <a:p>
            <a:pPr lvl="2">
              <a:buFont typeface="Wingdings" panose="05000000000000000000" pitchFamily="2" charset="2"/>
              <a:buChar char="Ø"/>
            </a:pPr>
            <a:endParaRPr lang="en-US" dirty="0"/>
          </a:p>
        </p:txBody>
      </p:sp>
    </p:spTree>
    <p:extLst>
      <p:ext uri="{BB962C8B-B14F-4D97-AF65-F5344CB8AC3E}">
        <p14:creationId xmlns:p14="http://schemas.microsoft.com/office/powerpoint/2010/main" val="3348549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Vote-by-Mail</a:t>
            </a:r>
            <a:r>
              <a:rPr lang="en-US" dirty="0" smtClean="0"/>
              <a:t> </a:t>
            </a:r>
            <a:endParaRPr lang="en-US"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sz="3000" dirty="0" smtClean="0">
                <a:latin typeface="Cambria" panose="02040503050406030204" pitchFamily="18" charset="0"/>
              </a:rPr>
              <a:t>An absentee ballot is automatically mailed to every eligible voter approximately </a:t>
            </a:r>
            <a:r>
              <a:rPr lang="en-US" sz="3000" dirty="0">
                <a:latin typeface="Cambria" panose="02040503050406030204" pitchFamily="18" charset="0"/>
              </a:rPr>
              <a:t>two </a:t>
            </a:r>
            <a:r>
              <a:rPr lang="en-US" sz="3000" dirty="0" smtClean="0">
                <a:latin typeface="Cambria" panose="02040503050406030204" pitchFamily="18" charset="0"/>
              </a:rPr>
              <a:t>(2)weeks </a:t>
            </a:r>
            <a:r>
              <a:rPr lang="en-US" sz="3000" dirty="0">
                <a:latin typeface="Cambria" panose="02040503050406030204" pitchFamily="18" charset="0"/>
              </a:rPr>
              <a:t>before </a:t>
            </a:r>
            <a:r>
              <a:rPr lang="en-US" sz="3000" dirty="0" smtClean="0">
                <a:latin typeface="Cambria" panose="02040503050406030204" pitchFamily="18" charset="0"/>
              </a:rPr>
              <a:t>election day. </a:t>
            </a:r>
            <a:r>
              <a:rPr lang="en-US" sz="3000" dirty="0">
                <a:latin typeface="Cambria" panose="02040503050406030204" pitchFamily="18" charset="0"/>
              </a:rPr>
              <a:t>Ballots </a:t>
            </a:r>
            <a:r>
              <a:rPr lang="en-US" sz="3000" dirty="0" smtClean="0">
                <a:latin typeface="Cambria" panose="02040503050406030204" pitchFamily="18" charset="0"/>
              </a:rPr>
              <a:t>may be </a:t>
            </a:r>
            <a:r>
              <a:rPr lang="en-US" sz="3000" dirty="0">
                <a:latin typeface="Cambria" panose="02040503050406030204" pitchFamily="18" charset="0"/>
              </a:rPr>
              <a:t>returned via mail or dropped off at satellite locations or </a:t>
            </a:r>
            <a:r>
              <a:rPr lang="en-US" sz="3000" dirty="0" smtClean="0">
                <a:latin typeface="Cambria" panose="02040503050406030204" pitchFamily="18" charset="0"/>
              </a:rPr>
              <a:t>county elections’ offices.</a:t>
            </a:r>
          </a:p>
          <a:p>
            <a:pPr lvl="1">
              <a:buFont typeface="Wingdings" panose="05000000000000000000" pitchFamily="2" charset="2"/>
              <a:buChar char="Ø"/>
            </a:pPr>
            <a:r>
              <a:rPr lang="en-US" dirty="0" smtClean="0">
                <a:latin typeface="Cambria" panose="02040503050406030204" pitchFamily="18" charset="0"/>
              </a:rPr>
              <a:t> </a:t>
            </a:r>
            <a:r>
              <a:rPr lang="en-US" sz="2600" dirty="0" smtClean="0">
                <a:latin typeface="Cambria" panose="02040503050406030204" pitchFamily="18" charset="0"/>
              </a:rPr>
              <a:t>No request or application by the voter is necessary</a:t>
            </a:r>
          </a:p>
          <a:p>
            <a:pPr lvl="1">
              <a:buFont typeface="Wingdings" panose="05000000000000000000" pitchFamily="2" charset="2"/>
              <a:buChar char="Ø"/>
            </a:pPr>
            <a:r>
              <a:rPr lang="en-US" sz="2600" dirty="0">
                <a:latin typeface="Cambria" panose="02040503050406030204" pitchFamily="18" charset="0"/>
              </a:rPr>
              <a:t> </a:t>
            </a:r>
            <a:r>
              <a:rPr lang="en-US" sz="2600" dirty="0" smtClean="0">
                <a:latin typeface="Cambria" panose="02040503050406030204" pitchFamily="18" charset="0"/>
              </a:rPr>
              <a:t>Oregon, Washington and Colorado conduct all elections by mail</a:t>
            </a:r>
            <a:r>
              <a:rPr lang="en-US" dirty="0">
                <a:latin typeface="Cambria" panose="02040503050406030204" pitchFamily="18" charset="0"/>
              </a:rPr>
              <a:t>	</a:t>
            </a:r>
            <a:endParaRPr lang="en-US" dirty="0" smtClean="0">
              <a:latin typeface="Cambria" panose="02040503050406030204" pitchFamily="18" charset="0"/>
            </a:endParaRPr>
          </a:p>
          <a:p>
            <a:pPr marL="457200" lvl="1" indent="0">
              <a:buNone/>
            </a:pPr>
            <a:endParaRPr lang="en-US" dirty="0">
              <a:latin typeface="Cambria" panose="02040503050406030204" pitchFamily="18" charset="0"/>
            </a:endParaRPr>
          </a:p>
        </p:txBody>
      </p:sp>
    </p:spTree>
    <p:extLst>
      <p:ext uri="{BB962C8B-B14F-4D97-AF65-F5344CB8AC3E}">
        <p14:creationId xmlns:p14="http://schemas.microsoft.com/office/powerpoint/2010/main" val="35878710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1200" y="1981200"/>
            <a:ext cx="5143500" cy="3048000"/>
          </a:xfrm>
        </p:spPr>
        <p:txBody>
          <a:bodyPr/>
          <a:lstStyle/>
          <a:p>
            <a:pPr algn="l"/>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i="1" dirty="0" smtClean="0">
                <a:latin typeface="Times New Roman" pitchFamily="18" charset="0"/>
                <a:cs typeface="Times New Roman" pitchFamily="18" charset="0"/>
              </a:rPr>
              <a:t/>
            </a:r>
            <a:br>
              <a:rPr lang="en-US" sz="3600" i="1" dirty="0" smtClean="0">
                <a:latin typeface="Times New Roman" pitchFamily="18" charset="0"/>
                <a:cs typeface="Times New Roman" pitchFamily="18" charset="0"/>
              </a:rPr>
            </a:br>
            <a:r>
              <a:rPr lang="en-US" sz="1800" i="1" dirty="0" smtClean="0">
                <a:latin typeface="Times New Roman" pitchFamily="18" charset="0"/>
                <a:cs typeface="Times New Roman" pitchFamily="18" charset="0"/>
              </a:rPr>
              <a:t/>
            </a:r>
            <a:br>
              <a:rPr lang="en-US" sz="1800" i="1"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
        <p:nvSpPr>
          <p:cNvPr id="3" name="Title 4"/>
          <p:cNvSpPr txBox="1">
            <a:spLocks/>
          </p:cNvSpPr>
          <p:nvPr/>
        </p:nvSpPr>
        <p:spPr>
          <a:xfrm>
            <a:off x="381000" y="990600"/>
            <a:ext cx="8229600" cy="762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1" charset="-128"/>
              </a:defRPr>
            </a:lvl2pPr>
            <a:lvl3pPr algn="ctr" rtl="0" eaLnBrk="1" fontAlgn="base" hangingPunct="1">
              <a:spcBef>
                <a:spcPct val="0"/>
              </a:spcBef>
              <a:spcAft>
                <a:spcPct val="0"/>
              </a:spcAft>
              <a:defRPr sz="4400">
                <a:solidFill>
                  <a:schemeClr val="tx2"/>
                </a:solidFill>
                <a:latin typeface="Arial" charset="0"/>
                <a:ea typeface="ＭＳ Ｐゴシック" pitchFamily="1" charset="-128"/>
              </a:defRPr>
            </a:lvl3pPr>
            <a:lvl4pPr algn="ctr" rtl="0" eaLnBrk="1" fontAlgn="base" hangingPunct="1">
              <a:spcBef>
                <a:spcPct val="0"/>
              </a:spcBef>
              <a:spcAft>
                <a:spcPct val="0"/>
              </a:spcAft>
              <a:defRPr sz="4400">
                <a:solidFill>
                  <a:schemeClr val="tx2"/>
                </a:solidFill>
                <a:latin typeface="Arial" charset="0"/>
                <a:ea typeface="ＭＳ Ｐゴシック" pitchFamily="1" charset="-128"/>
              </a:defRPr>
            </a:lvl4pPr>
            <a:lvl5pPr algn="ctr" rtl="0" eaLnBrk="1" fontAlgn="base" hangingPunct="1">
              <a:spcBef>
                <a:spcPct val="0"/>
              </a:spcBef>
              <a:spcAft>
                <a:spcPct val="0"/>
              </a:spcAft>
              <a:defRPr sz="4400">
                <a:solidFill>
                  <a:schemeClr val="tx2"/>
                </a:solidFill>
                <a:latin typeface="Arial" charset="0"/>
                <a:ea typeface="ＭＳ Ｐゴシック" pitchFamily="1"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a:lstStyle>
          <a:p>
            <a:r>
              <a:rPr lang="en-US" sz="4800" kern="0" dirty="0" smtClean="0">
                <a:latin typeface="Times New Roman" pitchFamily="18" charset="0"/>
                <a:cs typeface="Times New Roman" pitchFamily="18" charset="0"/>
              </a:rPr>
              <a:t>Reform (1980-2008)</a:t>
            </a:r>
            <a:endParaRPr lang="en-US" sz="4800" kern="0"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609600"/>
            <a:ext cx="6287190" cy="4572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101286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2"/>
          </a:xfrm>
        </p:spPr>
        <p:txBody>
          <a:bodyPr/>
          <a:lstStyle/>
          <a:p>
            <a:r>
              <a:rPr lang="en-US" dirty="0" smtClean="0">
                <a:latin typeface="Cambria" panose="02040503050406030204" pitchFamily="18" charset="0"/>
              </a:rPr>
              <a:t>Growth of Early Voting</a:t>
            </a:r>
            <a:endParaRPr lang="en-US" dirty="0">
              <a:latin typeface="Cambria" panose="02040503050406030204" pitchFamily="18" charset="0"/>
            </a:endParaRPr>
          </a:p>
        </p:txBody>
      </p:sp>
      <p:sp>
        <p:nvSpPr>
          <p:cNvPr id="3" name="Content Placeholder 2"/>
          <p:cNvSpPr>
            <a:spLocks noGrp="1"/>
          </p:cNvSpPr>
          <p:nvPr>
            <p:ph idx="1"/>
          </p:nvPr>
        </p:nvSpPr>
        <p:spPr>
          <a:xfrm>
            <a:off x="762000" y="1371600"/>
            <a:ext cx="7696200" cy="4754563"/>
          </a:xfrm>
        </p:spPr>
        <p:txBody>
          <a:bodyPr/>
          <a:lstStyle/>
          <a:p>
            <a:pPr marL="0" indent="0">
              <a:buNone/>
            </a:pPr>
            <a:r>
              <a:rPr lang="en-US" sz="2400" dirty="0" smtClean="0">
                <a:latin typeface="Cambria" panose="02040503050406030204" pitchFamily="18" charset="0"/>
              </a:rPr>
              <a:t>In 2012, approximately 33% of all ballots cast during the Presidential Election were cast early. </a:t>
            </a:r>
          </a:p>
          <a:p>
            <a:pPr marL="0" indent="0">
              <a:buNone/>
            </a:pPr>
            <a:endParaRPr lang="en-US" sz="2400" dirty="0">
              <a:latin typeface="Cambria" panose="02040503050406030204" pitchFamily="18" charset="0"/>
            </a:endParaRPr>
          </a:p>
          <a:p>
            <a:pPr marL="0" indent="0">
              <a:buNone/>
            </a:pPr>
            <a:r>
              <a:rPr lang="en-US" sz="2400" dirty="0" smtClean="0">
                <a:latin typeface="Cambria" panose="02040503050406030204" pitchFamily="18" charset="0"/>
              </a:rPr>
              <a:t>In comparison, </a:t>
            </a:r>
            <a:r>
              <a:rPr lang="en-US" sz="2400" dirty="0">
                <a:latin typeface="Cambria" panose="02040503050406030204" pitchFamily="18" charset="0"/>
                <a:ea typeface="Times New Roman"/>
              </a:rPr>
              <a:t>5.60% or 106,722 </a:t>
            </a:r>
            <a:r>
              <a:rPr lang="en-US" sz="2400" dirty="0" smtClean="0">
                <a:latin typeface="Cambria" panose="02040503050406030204" pitchFamily="18" charset="0"/>
                <a:ea typeface="Times New Roman"/>
              </a:rPr>
              <a:t>of Mississippi voters </a:t>
            </a:r>
            <a:r>
              <a:rPr lang="en-US" sz="2400" dirty="0">
                <a:latin typeface="Cambria" panose="02040503050406030204" pitchFamily="18" charset="0"/>
                <a:ea typeface="Times New Roman"/>
              </a:rPr>
              <a:t>cast an absentee ballot in the </a:t>
            </a:r>
            <a:r>
              <a:rPr lang="en-US" sz="2400" dirty="0" smtClean="0">
                <a:latin typeface="Cambria" panose="02040503050406030204" pitchFamily="18" charset="0"/>
                <a:ea typeface="Times New Roman"/>
              </a:rPr>
              <a:t>2012 Presidential Election, and approximately 4.46% or 18,036 Mississippi voters cast an absentee ballot in the 2014 Primary Election.   </a:t>
            </a:r>
            <a:endParaRPr lang="en-US" sz="2400" dirty="0">
              <a:latin typeface="Cambria" panose="02040503050406030204" pitchFamily="18" charset="0"/>
            </a:endParaRPr>
          </a:p>
        </p:txBody>
      </p:sp>
    </p:spTree>
    <p:extLst>
      <p:ext uri="{BB962C8B-B14F-4D97-AF65-F5344CB8AC3E}">
        <p14:creationId xmlns:p14="http://schemas.microsoft.com/office/powerpoint/2010/main" val="16016704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2"/>
          </a:xfrm>
        </p:spPr>
        <p:txBody>
          <a:bodyPr/>
          <a:lstStyle/>
          <a:p>
            <a:r>
              <a:rPr lang="en-US" sz="4000" dirty="0" smtClean="0">
                <a:latin typeface="Cambria" panose="02040503050406030204" pitchFamily="18" charset="0"/>
              </a:rPr>
              <a:t>Possible Advantages of Early Voting</a:t>
            </a:r>
            <a:endParaRPr lang="en-US" sz="4000" dirty="0">
              <a:latin typeface="Cambria" panose="02040503050406030204" pitchFamily="18" charset="0"/>
            </a:endParaRPr>
          </a:p>
        </p:txBody>
      </p:sp>
      <p:sp>
        <p:nvSpPr>
          <p:cNvPr id="3" name="Content Placeholder 2"/>
          <p:cNvSpPr>
            <a:spLocks noGrp="1"/>
          </p:cNvSpPr>
          <p:nvPr>
            <p:ph idx="1"/>
          </p:nvPr>
        </p:nvSpPr>
        <p:spPr>
          <a:xfrm>
            <a:off x="762000" y="1524000"/>
            <a:ext cx="7696200" cy="4602163"/>
          </a:xfrm>
        </p:spPr>
        <p:txBody>
          <a:bodyPr/>
          <a:lstStyle/>
          <a:p>
            <a:pPr lvl="1">
              <a:buFont typeface="Wingdings" panose="05000000000000000000" pitchFamily="2" charset="2"/>
              <a:buChar char="Ø"/>
            </a:pPr>
            <a:r>
              <a:rPr lang="en-US" sz="2400" dirty="0" smtClean="0"/>
              <a:t>Voter Convenience and Satisfaction</a:t>
            </a:r>
          </a:p>
          <a:p>
            <a:pPr lvl="1">
              <a:buFont typeface="Wingdings" panose="05000000000000000000" pitchFamily="2" charset="2"/>
              <a:buChar char="Ø"/>
            </a:pPr>
            <a:r>
              <a:rPr lang="en-US" sz="2400" dirty="0" smtClean="0"/>
              <a:t>Financial Savings to the State/County</a:t>
            </a:r>
          </a:p>
          <a:p>
            <a:pPr lvl="1">
              <a:buFont typeface="Wingdings" panose="05000000000000000000" pitchFamily="2" charset="2"/>
              <a:buChar char="Ø"/>
            </a:pPr>
            <a:r>
              <a:rPr lang="en-US" sz="2400" dirty="0" smtClean="0"/>
              <a:t>Added Avenues to Mobilize Voters</a:t>
            </a:r>
          </a:p>
          <a:p>
            <a:pPr lvl="1">
              <a:buFont typeface="Wingdings" panose="05000000000000000000" pitchFamily="2" charset="2"/>
              <a:buChar char="Ø"/>
            </a:pPr>
            <a:r>
              <a:rPr lang="en-US" sz="2400" dirty="0" smtClean="0"/>
              <a:t>Increased Efficiency in the Precincts on Election Day</a:t>
            </a:r>
          </a:p>
          <a:p>
            <a:pPr lvl="1">
              <a:buFont typeface="Wingdings" panose="05000000000000000000" pitchFamily="2" charset="2"/>
              <a:buChar char="Ø"/>
            </a:pPr>
            <a:r>
              <a:rPr lang="en-US" sz="2400" dirty="0" smtClean="0"/>
              <a:t>Increased Voter Participation</a:t>
            </a:r>
          </a:p>
          <a:p>
            <a:pPr lvl="2">
              <a:buFont typeface="Wingdings" panose="05000000000000000000" pitchFamily="2" charset="2"/>
              <a:buChar char="Ø"/>
            </a:pPr>
            <a:r>
              <a:rPr lang="en-US" sz="2000" dirty="0" smtClean="0"/>
              <a:t>At this time, studies do not yet show a marked increase in turnout in larger general elections</a:t>
            </a:r>
            <a:endParaRPr lang="en-US" sz="2000" dirty="0"/>
          </a:p>
        </p:txBody>
      </p:sp>
    </p:spTree>
    <p:extLst>
      <p:ext uri="{BB962C8B-B14F-4D97-AF65-F5344CB8AC3E}">
        <p14:creationId xmlns:p14="http://schemas.microsoft.com/office/powerpoint/2010/main" val="10328986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5962"/>
          </a:xfrm>
        </p:spPr>
        <p:txBody>
          <a:bodyPr/>
          <a:lstStyle/>
          <a:p>
            <a:r>
              <a:rPr lang="en-US" sz="3800" dirty="0" smtClean="0"/>
              <a:t>Possible Disadvantages of Early Voting</a:t>
            </a:r>
            <a:endParaRPr lang="en-US" sz="3800" dirty="0"/>
          </a:p>
        </p:txBody>
      </p:sp>
      <p:sp>
        <p:nvSpPr>
          <p:cNvPr id="3" name="Content Placeholder 2"/>
          <p:cNvSpPr>
            <a:spLocks noGrp="1"/>
          </p:cNvSpPr>
          <p:nvPr>
            <p:ph idx="1"/>
          </p:nvPr>
        </p:nvSpPr>
        <p:spPr>
          <a:xfrm>
            <a:off x="762000" y="1447800"/>
            <a:ext cx="7696200" cy="4678363"/>
          </a:xfrm>
        </p:spPr>
        <p:txBody>
          <a:bodyPr/>
          <a:lstStyle/>
          <a:p>
            <a:pPr>
              <a:buFont typeface="Wingdings" panose="05000000000000000000" pitchFamily="2" charset="2"/>
              <a:buChar char="Ø"/>
            </a:pPr>
            <a:r>
              <a:rPr lang="en-US" sz="2400" dirty="0" smtClean="0"/>
              <a:t>Security/ Voter Fraud and Intimidation</a:t>
            </a:r>
          </a:p>
          <a:p>
            <a:pPr>
              <a:buFont typeface="Wingdings" panose="05000000000000000000" pitchFamily="2" charset="2"/>
              <a:buChar char="Ø"/>
            </a:pPr>
            <a:r>
              <a:rPr lang="en-US" sz="2400" dirty="0" smtClean="0"/>
              <a:t>Voter Education</a:t>
            </a:r>
          </a:p>
          <a:p>
            <a:pPr>
              <a:buFont typeface="Wingdings" panose="05000000000000000000" pitchFamily="2" charset="2"/>
              <a:buChar char="Ø"/>
            </a:pPr>
            <a:r>
              <a:rPr lang="en-US" sz="2400" dirty="0" smtClean="0"/>
              <a:t>Increase in Residual Votes</a:t>
            </a:r>
          </a:p>
          <a:p>
            <a:pPr>
              <a:buFont typeface="Wingdings" panose="05000000000000000000" pitchFamily="2" charset="2"/>
              <a:buChar char="Ø"/>
            </a:pPr>
            <a:r>
              <a:rPr lang="en-US" sz="2400" dirty="0" smtClean="0"/>
              <a:t>Weeks-Long Election “Day”</a:t>
            </a:r>
          </a:p>
          <a:p>
            <a:pPr>
              <a:buFont typeface="Wingdings" panose="05000000000000000000" pitchFamily="2" charset="2"/>
              <a:buChar char="Ø"/>
            </a:pPr>
            <a:r>
              <a:rPr lang="en-US" sz="2400" dirty="0" smtClean="0"/>
              <a:t>Financial Considerations</a:t>
            </a:r>
          </a:p>
          <a:p>
            <a:pPr lvl="1">
              <a:buFont typeface="Wingdings" panose="05000000000000000000" pitchFamily="2" charset="2"/>
              <a:buChar char="Ø"/>
            </a:pPr>
            <a:r>
              <a:rPr lang="en-US" sz="1800" dirty="0" smtClean="0"/>
              <a:t>Added paper costs associated with ballots and administrative costs</a:t>
            </a:r>
          </a:p>
          <a:p>
            <a:pPr>
              <a:buFont typeface="Wingdings" panose="05000000000000000000" pitchFamily="2" charset="2"/>
              <a:buChar char="Ø"/>
            </a:pPr>
            <a:r>
              <a:rPr lang="en-US" sz="2400" dirty="0" smtClean="0"/>
              <a:t>Breaking with Tradition</a:t>
            </a:r>
          </a:p>
          <a:p>
            <a:pPr lvl="1">
              <a:buFont typeface="Wingdings" panose="05000000000000000000" pitchFamily="2" charset="2"/>
              <a:buChar char="Ø"/>
            </a:pPr>
            <a:r>
              <a:rPr lang="en-US" sz="1800" dirty="0" smtClean="0"/>
              <a:t>Civic Experience </a:t>
            </a:r>
          </a:p>
          <a:p>
            <a:pPr lvl="1">
              <a:buFont typeface="Wingdings" panose="05000000000000000000" pitchFamily="2" charset="2"/>
              <a:buChar char="Ø"/>
            </a:pPr>
            <a:r>
              <a:rPr lang="en-US" sz="1800" dirty="0" smtClean="0"/>
              <a:t>Research indicates voters prefer voting in a manner that is familiar. </a:t>
            </a:r>
          </a:p>
          <a:p>
            <a:pPr marL="457200" lvl="1" indent="0">
              <a:buNone/>
            </a:pPr>
            <a:endParaRPr lang="en-US" sz="1400" dirty="0"/>
          </a:p>
        </p:txBody>
      </p:sp>
    </p:spTree>
    <p:extLst>
      <p:ext uri="{BB962C8B-B14F-4D97-AF65-F5344CB8AC3E}">
        <p14:creationId xmlns:p14="http://schemas.microsoft.com/office/powerpoint/2010/main" val="1792634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mbria" panose="02040503050406030204" pitchFamily="18" charset="0"/>
              </a:rPr>
              <a:t>Considerations</a:t>
            </a:r>
            <a:endParaRPr lang="en-US" sz="4000" dirty="0">
              <a:latin typeface="Cambria" panose="02040503050406030204" pitchFamily="18" charset="0"/>
            </a:endParaRPr>
          </a:p>
        </p:txBody>
      </p:sp>
      <p:sp>
        <p:nvSpPr>
          <p:cNvPr id="3" name="Content Placeholder 2"/>
          <p:cNvSpPr>
            <a:spLocks noGrp="1"/>
          </p:cNvSpPr>
          <p:nvPr>
            <p:ph idx="1"/>
          </p:nvPr>
        </p:nvSpPr>
        <p:spPr>
          <a:xfrm>
            <a:off x="457200" y="1143000"/>
            <a:ext cx="8229600" cy="4983163"/>
          </a:xfrm>
        </p:spPr>
        <p:txBody>
          <a:bodyPr/>
          <a:lstStyle/>
          <a:p>
            <a:pPr>
              <a:buFont typeface="Wingdings" panose="05000000000000000000" pitchFamily="2" charset="2"/>
              <a:buChar char="Ø"/>
            </a:pPr>
            <a:r>
              <a:rPr lang="en-US" sz="2800" dirty="0" smtClean="0"/>
              <a:t>Time period; beginning when and continuing for how many days before an election day? </a:t>
            </a:r>
          </a:p>
          <a:p>
            <a:pPr>
              <a:buFont typeface="Wingdings" panose="05000000000000000000" pitchFamily="2" charset="2"/>
              <a:buChar char="Ø"/>
            </a:pPr>
            <a:r>
              <a:rPr lang="en-US" sz="2800" dirty="0" smtClean="0"/>
              <a:t>In-person and/or by-mail? </a:t>
            </a:r>
          </a:p>
          <a:p>
            <a:pPr>
              <a:buFont typeface="Wingdings" panose="05000000000000000000" pitchFamily="2" charset="2"/>
              <a:buChar char="Ø"/>
            </a:pPr>
            <a:r>
              <a:rPr lang="en-US" sz="2800" dirty="0" smtClean="0"/>
              <a:t>Limited to the Circuit Clerks’ Offices or use of additional satellite locations? </a:t>
            </a:r>
          </a:p>
          <a:p>
            <a:pPr>
              <a:buFont typeface="Wingdings" panose="05000000000000000000" pitchFamily="2" charset="2"/>
              <a:buChar char="Ø"/>
            </a:pPr>
            <a:r>
              <a:rPr lang="en-US" sz="2800" dirty="0" smtClean="0"/>
              <a:t>Entirely paper ballot or use of voting machines? </a:t>
            </a:r>
          </a:p>
          <a:p>
            <a:pPr>
              <a:buFont typeface="Wingdings" panose="05000000000000000000" pitchFamily="2" charset="2"/>
              <a:buChar char="Ø"/>
            </a:pPr>
            <a:r>
              <a:rPr lang="en-US" sz="2800" dirty="0" smtClean="0"/>
              <a:t>Means by which to ensure ballot security and absence of voter fraud and intimidation. </a:t>
            </a:r>
            <a:endParaRPr lang="en-US" sz="2800" dirty="0"/>
          </a:p>
        </p:txBody>
      </p:sp>
    </p:spTree>
    <p:extLst>
      <p:ext uri="{BB962C8B-B14F-4D97-AF65-F5344CB8AC3E}">
        <p14:creationId xmlns:p14="http://schemas.microsoft.com/office/powerpoint/2010/main" val="3767587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Cambria" panose="02040503050406030204" pitchFamily="18" charset="0"/>
              </a:rPr>
              <a:t>Absentee VOTING</a:t>
            </a:r>
            <a:endParaRPr lang="en-US" dirty="0">
              <a:latin typeface="Cambria" panose="02040503050406030204" pitchFamily="18" charset="0"/>
            </a:endParaRPr>
          </a:p>
        </p:txBody>
      </p:sp>
      <p:sp>
        <p:nvSpPr>
          <p:cNvPr id="5" name="Text Placeholder 4"/>
          <p:cNvSpPr>
            <a:spLocks noGrp="1"/>
          </p:cNvSpPr>
          <p:nvPr>
            <p:ph type="body" idx="1"/>
          </p:nvPr>
        </p:nvSpPr>
        <p:spPr/>
        <p:txBody>
          <a:bodyPr/>
          <a:lstStyle/>
          <a:p>
            <a:r>
              <a:rPr lang="en-US" dirty="0" smtClean="0">
                <a:latin typeface="Cambria" panose="02040503050406030204" pitchFamily="18" charset="0"/>
              </a:rPr>
              <a:t>Out-of-Precinct Voting</a:t>
            </a:r>
            <a:endParaRPr lang="en-US" dirty="0">
              <a:latin typeface="Cambria" panose="02040503050406030204" pitchFamily="18" charset="0"/>
            </a:endParaRPr>
          </a:p>
        </p:txBody>
      </p:sp>
    </p:spTree>
    <p:extLst>
      <p:ext uri="{BB962C8B-B14F-4D97-AF65-F5344CB8AC3E}">
        <p14:creationId xmlns:p14="http://schemas.microsoft.com/office/powerpoint/2010/main" val="3072524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Absentee Voting </a:t>
            </a:r>
            <a:endParaRPr lang="en-US" dirty="0">
              <a:latin typeface="Cambria" panose="02040503050406030204" pitchFamily="18" charset="0"/>
            </a:endParaRPr>
          </a:p>
        </p:txBody>
      </p:sp>
      <p:sp>
        <p:nvSpPr>
          <p:cNvPr id="3" name="Content Placeholder 2"/>
          <p:cNvSpPr>
            <a:spLocks noGrp="1"/>
          </p:cNvSpPr>
          <p:nvPr>
            <p:ph idx="1"/>
          </p:nvPr>
        </p:nvSpPr>
        <p:spPr>
          <a:xfrm>
            <a:off x="457200" y="1143000"/>
            <a:ext cx="8229600" cy="4983163"/>
          </a:xfrm>
        </p:spPr>
        <p:txBody>
          <a:bodyPr/>
          <a:lstStyle/>
          <a:p>
            <a:pPr marL="0" indent="0">
              <a:buNone/>
            </a:pPr>
            <a:r>
              <a:rPr lang="en-US" sz="3000" dirty="0" smtClean="0">
                <a:latin typeface="Cambria" panose="02040503050406030204" pitchFamily="18" charset="0"/>
              </a:rPr>
              <a:t>Eligible voters must complete an application to receive an absentee ballot. </a:t>
            </a:r>
          </a:p>
          <a:p>
            <a:pPr lvl="1">
              <a:buFont typeface="Wingdings" panose="05000000000000000000" pitchFamily="2" charset="2"/>
              <a:buChar char="Ø"/>
            </a:pPr>
            <a:r>
              <a:rPr lang="en-US" sz="2600" dirty="0" smtClean="0">
                <a:latin typeface="Cambria" panose="02040503050406030204" pitchFamily="18" charset="0"/>
              </a:rPr>
              <a:t>Application and absentee ballot may be provided to and returned by the voter by mail, </a:t>
            </a:r>
          </a:p>
          <a:p>
            <a:pPr lvl="1">
              <a:buFont typeface="Wingdings" panose="05000000000000000000" pitchFamily="2" charset="2"/>
              <a:buChar char="Ø"/>
            </a:pPr>
            <a:r>
              <a:rPr lang="en-US" sz="2600" dirty="0" smtClean="0">
                <a:latin typeface="Cambria" panose="02040503050406030204" pitchFamily="18" charset="0"/>
              </a:rPr>
              <a:t>Application and absentee ballot may be provided to and returned by the voter in-person. </a:t>
            </a:r>
          </a:p>
          <a:p>
            <a:pPr lvl="1">
              <a:buFont typeface="Wingdings" panose="05000000000000000000" pitchFamily="2" charset="2"/>
              <a:buChar char="Ø"/>
            </a:pPr>
            <a:r>
              <a:rPr lang="en-US" sz="2600" dirty="0" smtClean="0">
                <a:latin typeface="Cambria" panose="02040503050406030204" pitchFamily="18" charset="0"/>
              </a:rPr>
              <a:t>Permanent absentee ballot list: once a voter is added to the list, he/she automatically receives an absentee ballot in all future elections. </a:t>
            </a:r>
          </a:p>
          <a:p>
            <a:pPr lvl="1">
              <a:buFont typeface="Wingdings" panose="05000000000000000000" pitchFamily="2" charset="2"/>
              <a:buChar char="Ø"/>
            </a:pPr>
            <a:endParaRPr lang="en-US" dirty="0">
              <a:latin typeface="Cambria" panose="02040503050406030204" pitchFamily="18" charset="0"/>
            </a:endParaRPr>
          </a:p>
        </p:txBody>
      </p:sp>
    </p:spTree>
    <p:extLst>
      <p:ext uri="{BB962C8B-B14F-4D97-AF65-F5344CB8AC3E}">
        <p14:creationId xmlns:p14="http://schemas.microsoft.com/office/powerpoint/2010/main" val="2578996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Cambria" panose="02040503050406030204" pitchFamily="18" charset="0"/>
              </a:rPr>
              <a:t>MISSISSIPPI</a:t>
            </a:r>
            <a:endParaRPr lang="en-US" dirty="0">
              <a:latin typeface="Cambria" panose="02040503050406030204" pitchFamily="18" charset="0"/>
            </a:endParaRPr>
          </a:p>
        </p:txBody>
      </p:sp>
      <p:sp>
        <p:nvSpPr>
          <p:cNvPr id="5" name="Text Placeholder 4"/>
          <p:cNvSpPr>
            <a:spLocks noGrp="1"/>
          </p:cNvSpPr>
          <p:nvPr>
            <p:ph type="body" idx="1"/>
          </p:nvPr>
        </p:nvSpPr>
        <p:spPr/>
        <p:txBody>
          <a:bodyPr/>
          <a:lstStyle/>
          <a:p>
            <a:r>
              <a:rPr lang="en-US" dirty="0" smtClean="0">
                <a:latin typeface="Cambria" panose="02040503050406030204" pitchFamily="18" charset="0"/>
              </a:rPr>
              <a:t>Absentee Voting; Excuse Required</a:t>
            </a:r>
            <a:endParaRPr lang="en-US" dirty="0">
              <a:latin typeface="Cambria" panose="02040503050406030204" pitchFamily="18" charset="0"/>
            </a:endParaRPr>
          </a:p>
        </p:txBody>
      </p:sp>
    </p:spTree>
    <p:extLst>
      <p:ext uri="{BB962C8B-B14F-4D97-AF65-F5344CB8AC3E}">
        <p14:creationId xmlns:p14="http://schemas.microsoft.com/office/powerpoint/2010/main" val="128028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Mississippi Absentee Voting</a:t>
            </a:r>
            <a:endParaRPr lang="en-US" dirty="0">
              <a:latin typeface="Cambria" panose="02040503050406030204" pitchFamily="18" charset="0"/>
            </a:endParaRPr>
          </a:p>
        </p:txBody>
      </p:sp>
      <p:sp>
        <p:nvSpPr>
          <p:cNvPr id="3" name="Content Placeholder 2"/>
          <p:cNvSpPr>
            <a:spLocks noGrp="1"/>
          </p:cNvSpPr>
          <p:nvPr>
            <p:ph idx="1"/>
          </p:nvPr>
        </p:nvSpPr>
        <p:spPr>
          <a:xfrm>
            <a:off x="457200" y="1371600"/>
            <a:ext cx="8229600" cy="4754563"/>
          </a:xfrm>
        </p:spPr>
        <p:txBody>
          <a:bodyPr/>
          <a:lstStyle/>
          <a:p>
            <a:pPr marL="0" indent="0">
              <a:buNone/>
            </a:pPr>
            <a:r>
              <a:rPr lang="en-US" sz="3000" dirty="0" smtClean="0">
                <a:latin typeface="Cambria" panose="02040503050406030204" pitchFamily="18" charset="0"/>
              </a:rPr>
              <a:t>Registered voters may cast an absentee ballot</a:t>
            </a:r>
          </a:p>
          <a:p>
            <a:pPr lvl="1">
              <a:buFont typeface="Wingdings" panose="05000000000000000000" pitchFamily="2" charset="2"/>
              <a:buChar char="Ø"/>
            </a:pPr>
            <a:r>
              <a:rPr lang="en-US" sz="2600" dirty="0" smtClean="0">
                <a:latin typeface="Cambria" panose="02040503050406030204" pitchFamily="18" charset="0"/>
              </a:rPr>
              <a:t>Beginning forty-five (45) days prior to election day,</a:t>
            </a:r>
          </a:p>
          <a:p>
            <a:pPr lvl="1">
              <a:buFont typeface="Wingdings" panose="05000000000000000000" pitchFamily="2" charset="2"/>
              <a:buChar char="Ø"/>
            </a:pPr>
            <a:r>
              <a:rPr lang="en-US" sz="2600" dirty="0" smtClean="0">
                <a:latin typeface="Cambria" panose="02040503050406030204" pitchFamily="18" charset="0"/>
              </a:rPr>
              <a:t>By first completing an application therefor, </a:t>
            </a:r>
          </a:p>
          <a:p>
            <a:pPr lvl="1">
              <a:buFont typeface="Wingdings" panose="05000000000000000000" pitchFamily="2" charset="2"/>
              <a:buChar char="Ø"/>
            </a:pPr>
            <a:r>
              <a:rPr lang="en-US" sz="2600" dirty="0" smtClean="0">
                <a:latin typeface="Cambria" panose="02040503050406030204" pitchFamily="18" charset="0"/>
              </a:rPr>
              <a:t>Marking a reason for voting by an absentee ballot, </a:t>
            </a:r>
          </a:p>
          <a:p>
            <a:pPr lvl="1">
              <a:buFont typeface="Wingdings" panose="05000000000000000000" pitchFamily="2" charset="2"/>
              <a:buChar char="Ø"/>
            </a:pPr>
            <a:r>
              <a:rPr lang="en-US" sz="2600" dirty="0" smtClean="0">
                <a:latin typeface="Cambria" panose="02040503050406030204" pitchFamily="18" charset="0"/>
              </a:rPr>
              <a:t>In person in the Circuit Clerk’s Office located in the voter’s county of residence, or</a:t>
            </a:r>
          </a:p>
          <a:p>
            <a:pPr lvl="1">
              <a:buFont typeface="Wingdings" panose="05000000000000000000" pitchFamily="2" charset="2"/>
              <a:buChar char="Ø"/>
            </a:pPr>
            <a:r>
              <a:rPr lang="en-US" sz="2600" dirty="0" smtClean="0">
                <a:latin typeface="Cambria" panose="02040503050406030204" pitchFamily="18" charset="0"/>
              </a:rPr>
              <a:t>By mail, email or fax, if eligible.  </a:t>
            </a:r>
          </a:p>
          <a:p>
            <a:pPr marL="0" indent="0">
              <a:buNone/>
            </a:pPr>
            <a:endParaRPr lang="en-US" dirty="0"/>
          </a:p>
        </p:txBody>
      </p:sp>
    </p:spTree>
    <p:extLst>
      <p:ext uri="{BB962C8B-B14F-4D97-AF65-F5344CB8AC3E}">
        <p14:creationId xmlns:p14="http://schemas.microsoft.com/office/powerpoint/2010/main" val="3371871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marL="0" indent="0">
              <a:buNone/>
            </a:pPr>
            <a:r>
              <a:rPr lang="en-US" sz="2800" dirty="0" smtClean="0">
                <a:latin typeface="Cambria" panose="02040503050406030204" pitchFamily="18" charset="0"/>
              </a:rPr>
              <a:t>Each County Circuit Clerk is responsible for providing an absentee ballot application to an eligible voter beginning sixty (60) days prior to an election day </a:t>
            </a:r>
          </a:p>
          <a:p>
            <a:pPr lvl="1">
              <a:buFont typeface="Wingdings" panose="05000000000000000000" pitchFamily="2" charset="2"/>
              <a:buChar char="Ø"/>
            </a:pPr>
            <a:r>
              <a:rPr lang="en-US" sz="2400" dirty="0" smtClean="0">
                <a:latin typeface="Cambria" panose="02040503050406030204" pitchFamily="18" charset="0"/>
              </a:rPr>
              <a:t>Upon the written or oral request of the voter, </a:t>
            </a:r>
          </a:p>
          <a:p>
            <a:pPr lvl="1">
              <a:buFont typeface="Wingdings" panose="05000000000000000000" pitchFamily="2" charset="2"/>
              <a:buChar char="Ø"/>
            </a:pPr>
            <a:r>
              <a:rPr lang="en-US" sz="2400" dirty="0" smtClean="0">
                <a:latin typeface="Cambria" panose="02040503050406030204" pitchFamily="18" charset="0"/>
              </a:rPr>
              <a:t>Upon the written or oral request of the voter’s parent, child, spouse, sibling, legal guardian, or those empowered with a power of attorney for that voter. </a:t>
            </a:r>
          </a:p>
        </p:txBody>
      </p:sp>
      <p:sp>
        <p:nvSpPr>
          <p:cNvPr id="4" name="Title 3"/>
          <p:cNvSpPr>
            <a:spLocks noGrp="1"/>
          </p:cNvSpPr>
          <p:nvPr>
            <p:ph type="title"/>
          </p:nvPr>
        </p:nvSpPr>
        <p:spPr/>
        <p:txBody>
          <a:bodyPr/>
          <a:lstStyle/>
          <a:p>
            <a:r>
              <a:rPr lang="en-US" sz="4200" dirty="0" smtClean="0">
                <a:latin typeface="Cambria" panose="02040503050406030204" pitchFamily="18" charset="0"/>
              </a:rPr>
              <a:t>Application for an Absentee Ballot</a:t>
            </a:r>
            <a:endParaRPr lang="en-US" sz="4200" dirty="0">
              <a:latin typeface="Cambria" panose="02040503050406030204" pitchFamily="18" charset="0"/>
            </a:endParaRPr>
          </a:p>
        </p:txBody>
      </p:sp>
    </p:spTree>
    <p:extLst>
      <p:ext uri="{BB962C8B-B14F-4D97-AF65-F5344CB8AC3E}">
        <p14:creationId xmlns:p14="http://schemas.microsoft.com/office/powerpoint/2010/main" val="1631571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mbria" panose="02040503050406030204" pitchFamily="18" charset="0"/>
              </a:rPr>
              <a:t>Application for an Absentee Ballot</a:t>
            </a:r>
            <a:endParaRPr lang="en-US" sz="4000" dirty="0">
              <a:latin typeface="Cambria" panose="02040503050406030204" pitchFamily="18" charset="0"/>
            </a:endParaRPr>
          </a:p>
        </p:txBody>
      </p:sp>
      <p:sp>
        <p:nvSpPr>
          <p:cNvPr id="3" name="Content Placeholder 2"/>
          <p:cNvSpPr>
            <a:spLocks noGrp="1"/>
          </p:cNvSpPr>
          <p:nvPr>
            <p:ph idx="1"/>
          </p:nvPr>
        </p:nvSpPr>
        <p:spPr>
          <a:xfrm>
            <a:off x="457200" y="1066800"/>
            <a:ext cx="8229600" cy="5059363"/>
          </a:xfrm>
        </p:spPr>
        <p:txBody>
          <a:bodyPr/>
          <a:lstStyle/>
          <a:p>
            <a:pPr>
              <a:buFont typeface="Wingdings" panose="05000000000000000000" pitchFamily="2" charset="2"/>
              <a:buChar char="Ø"/>
            </a:pPr>
            <a:r>
              <a:rPr lang="en-US" sz="3000" dirty="0" smtClean="0">
                <a:latin typeface="Cambria" panose="02040503050406030204" pitchFamily="18" charset="0"/>
              </a:rPr>
              <a:t>The voter must sign the application. </a:t>
            </a:r>
          </a:p>
          <a:p>
            <a:pPr>
              <a:buFont typeface="Wingdings" panose="05000000000000000000" pitchFamily="2" charset="2"/>
              <a:buChar char="Ø"/>
            </a:pPr>
            <a:r>
              <a:rPr lang="en-US" sz="3000" dirty="0" smtClean="0">
                <a:latin typeface="Cambria" panose="02040503050406030204" pitchFamily="18" charset="0"/>
              </a:rPr>
              <a:t>An official authorized to administer oaths, such as a Circuit Clerk or Notary Public, must acknowledge the voter’s signature. </a:t>
            </a:r>
          </a:p>
          <a:p>
            <a:pPr lvl="1">
              <a:buFont typeface="Wingdings" panose="05000000000000000000" pitchFamily="2" charset="2"/>
              <a:buChar char="Ø"/>
            </a:pPr>
            <a:r>
              <a:rPr lang="en-US" dirty="0">
                <a:latin typeface="Cambria" panose="02040503050406030204" pitchFamily="18" charset="0"/>
              </a:rPr>
              <a:t> </a:t>
            </a:r>
            <a:r>
              <a:rPr lang="en-US" sz="2600" dirty="0" smtClean="0">
                <a:latin typeface="Cambria" panose="02040503050406030204" pitchFamily="18" charset="0"/>
              </a:rPr>
              <a:t>Exceptions include the application of a voter with a temporary or permanent physical disability, which must be witnessed by a person 18 years of age or older, and the Federal Post Card Application, which requires neither a witness nor acknowledgment.</a:t>
            </a:r>
            <a:r>
              <a:rPr lang="en-US" sz="2600" dirty="0" smtClean="0"/>
              <a:t> </a:t>
            </a:r>
            <a:endParaRPr lang="en-US" sz="2600" dirty="0"/>
          </a:p>
        </p:txBody>
      </p:sp>
    </p:spTree>
    <p:extLst>
      <p:ext uri="{BB962C8B-B14F-4D97-AF65-F5344CB8AC3E}">
        <p14:creationId xmlns:p14="http://schemas.microsoft.com/office/powerpoint/2010/main" val="3508665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sz="4000" dirty="0" smtClean="0">
                <a:latin typeface="Cambria" panose="02040503050406030204" pitchFamily="18" charset="0"/>
              </a:rPr>
              <a:t>Federal Post Card Application</a:t>
            </a:r>
            <a:endParaRPr lang="en-US" sz="4000" dirty="0">
              <a:latin typeface="Cambria" panose="02040503050406030204" pitchFamily="18" charset="0"/>
            </a:endParaRPr>
          </a:p>
        </p:txBody>
      </p:sp>
      <p:sp>
        <p:nvSpPr>
          <p:cNvPr id="3" name="Content Placeholder 2"/>
          <p:cNvSpPr>
            <a:spLocks noGrp="1"/>
          </p:cNvSpPr>
          <p:nvPr>
            <p:ph idx="1"/>
          </p:nvPr>
        </p:nvSpPr>
        <p:spPr>
          <a:xfrm>
            <a:off x="457200" y="990600"/>
            <a:ext cx="8229600" cy="5135563"/>
          </a:xfrm>
        </p:spPr>
        <p:txBody>
          <a:bodyPr/>
          <a:lstStyle/>
          <a:p>
            <a:pPr marL="0" lvl="0" indent="0">
              <a:buNone/>
            </a:pPr>
            <a:r>
              <a:rPr lang="en-US" sz="1600" dirty="0" smtClean="0">
                <a:solidFill>
                  <a:srgbClr val="000000"/>
                </a:solidFill>
                <a:latin typeface="Cambria" panose="02040503050406030204" pitchFamily="18" charset="0"/>
              </a:rPr>
              <a:t>The Federal Post Card Application (“FPCA”) may be submitted by absent voters as defined by the Uniformed and Oversea Citizen Absentee Voting Act (“UOCAVA”):  </a:t>
            </a:r>
          </a:p>
          <a:p>
            <a:pPr marL="514350" lvl="0" indent="-514350">
              <a:buFontTx/>
              <a:buAutoNum type="arabicPeriod"/>
            </a:pPr>
            <a:r>
              <a:rPr lang="en-US" sz="1200" dirty="0" smtClean="0">
                <a:solidFill>
                  <a:srgbClr val="000000"/>
                </a:solidFill>
                <a:latin typeface="Cambria" panose="02040503050406030204" pitchFamily="18" charset="0"/>
              </a:rPr>
              <a:t>Enlisted </a:t>
            </a:r>
            <a:r>
              <a:rPr lang="en-US" sz="1200" dirty="0">
                <a:solidFill>
                  <a:srgbClr val="000000"/>
                </a:solidFill>
                <a:latin typeface="Cambria" panose="02040503050406030204" pitchFamily="18" charset="0"/>
              </a:rPr>
              <a:t>or commissioned member of  any component of the Armed Forces, spouse or dependent of such  member, </a:t>
            </a:r>
          </a:p>
          <a:p>
            <a:pPr marL="514350" lvl="0" indent="-514350">
              <a:buFontTx/>
              <a:buAutoNum type="arabicPeriod"/>
            </a:pPr>
            <a:r>
              <a:rPr lang="en-US" sz="1200" dirty="0">
                <a:solidFill>
                  <a:srgbClr val="000000"/>
                </a:solidFill>
                <a:latin typeface="Cambria" panose="02040503050406030204" pitchFamily="18" charset="0"/>
              </a:rPr>
              <a:t>Member of the Merchant Marines or American Red Cross, spouse or dependent of such member, </a:t>
            </a:r>
          </a:p>
          <a:p>
            <a:pPr marL="514350" lvl="0" indent="-514350">
              <a:buFontTx/>
              <a:buAutoNum type="arabicPeriod"/>
            </a:pPr>
            <a:r>
              <a:rPr lang="en-US" sz="1200" dirty="0">
                <a:solidFill>
                  <a:srgbClr val="000000"/>
                </a:solidFill>
                <a:latin typeface="Cambria" panose="02040503050406030204" pitchFamily="18" charset="0"/>
              </a:rPr>
              <a:t>Disabled war veteran who is a patient in any hospital, spouse or dependent of such veteran, </a:t>
            </a:r>
          </a:p>
          <a:p>
            <a:pPr marL="514350" lvl="0" indent="-514350">
              <a:buFontTx/>
              <a:buAutoNum type="arabicPeriod"/>
            </a:pPr>
            <a:r>
              <a:rPr lang="en-US" sz="1200" dirty="0">
                <a:solidFill>
                  <a:srgbClr val="000000"/>
                </a:solidFill>
                <a:latin typeface="Cambria" panose="02040503050406030204" pitchFamily="18" charset="0"/>
              </a:rPr>
              <a:t>Civilian attached to and serving outside of the United States with any branch of the Armed Forces, the Merchant Marines, or American Red Cross, spouse or dependent of such civilian, </a:t>
            </a:r>
            <a:r>
              <a:rPr lang="en-US" sz="1200" dirty="0" smtClean="0">
                <a:solidFill>
                  <a:srgbClr val="000000"/>
                </a:solidFill>
                <a:latin typeface="Cambria" panose="02040503050406030204" pitchFamily="18" charset="0"/>
              </a:rPr>
              <a:t>or</a:t>
            </a:r>
            <a:endParaRPr lang="en-US" sz="1200" dirty="0">
              <a:solidFill>
                <a:srgbClr val="000000"/>
              </a:solidFill>
              <a:latin typeface="Cambria" panose="02040503050406030204" pitchFamily="18" charset="0"/>
            </a:endParaRPr>
          </a:p>
          <a:p>
            <a:pPr marL="514350" lvl="0" indent="-514350">
              <a:buFontTx/>
              <a:buAutoNum type="arabicPeriod"/>
            </a:pPr>
            <a:r>
              <a:rPr lang="en-US" sz="1200" dirty="0">
                <a:solidFill>
                  <a:srgbClr val="000000"/>
                </a:solidFill>
                <a:latin typeface="Cambria" panose="02040503050406030204" pitchFamily="18" charset="0"/>
              </a:rPr>
              <a:t>Citizen of Mississippi temporarily residing outside territorial limits of United States and the District of Columbia, spouse or dependent if also absent from the county of his/her voting residence on election </a:t>
            </a:r>
            <a:r>
              <a:rPr lang="en-US" sz="1200" dirty="0" smtClean="0">
                <a:solidFill>
                  <a:srgbClr val="000000"/>
                </a:solidFill>
                <a:latin typeface="Cambria" panose="02040503050406030204" pitchFamily="18" charset="0"/>
              </a:rPr>
              <a:t>day. </a:t>
            </a:r>
          </a:p>
          <a:p>
            <a:pPr lvl="0">
              <a:buFont typeface="Wingdings" panose="05000000000000000000" pitchFamily="2" charset="2"/>
              <a:buChar char="Ø"/>
            </a:pPr>
            <a:r>
              <a:rPr lang="en-US" sz="1600" dirty="0" smtClean="0">
                <a:solidFill>
                  <a:srgbClr val="000000"/>
                </a:solidFill>
                <a:latin typeface="Cambria" panose="02040503050406030204" pitchFamily="18" charset="0"/>
              </a:rPr>
              <a:t>The FPCA is available and may be completed on-line and submitted to the Circuit Clerk in the county of the voter’s residence by mail, e-mail or fax. </a:t>
            </a:r>
          </a:p>
          <a:p>
            <a:pPr lvl="0">
              <a:buFont typeface="Wingdings" panose="05000000000000000000" pitchFamily="2" charset="2"/>
              <a:buChar char="Ø"/>
            </a:pPr>
            <a:r>
              <a:rPr lang="en-US" sz="1600" dirty="0" smtClean="0">
                <a:solidFill>
                  <a:srgbClr val="000000"/>
                </a:solidFill>
                <a:latin typeface="Cambria" panose="02040503050406030204" pitchFamily="18" charset="0"/>
              </a:rPr>
              <a:t>The FPCA may be electronically signed by the voter and requires no acknowledgement or witness signature.</a:t>
            </a:r>
          </a:p>
          <a:p>
            <a:pPr lvl="0">
              <a:buFont typeface="Wingdings" panose="05000000000000000000" pitchFamily="2" charset="2"/>
              <a:buChar char="Ø"/>
            </a:pPr>
            <a:r>
              <a:rPr lang="en-US" sz="1600" dirty="0" smtClean="0">
                <a:solidFill>
                  <a:srgbClr val="000000"/>
                </a:solidFill>
                <a:latin typeface="Cambria" panose="02040503050406030204" pitchFamily="18" charset="0"/>
              </a:rPr>
              <a:t>A UOCAVA voter may register to vote simultaneous with requesting an absentee ballot by submitting the FPCA to the Circuit Clerk in the county of the voter’s residence within ten (10) days prior to an election day.  </a:t>
            </a:r>
          </a:p>
          <a:p>
            <a:pPr lvl="0">
              <a:buFont typeface="Wingdings" panose="05000000000000000000" pitchFamily="2" charset="2"/>
              <a:buChar char="Ø"/>
            </a:pPr>
            <a:r>
              <a:rPr lang="en-US" sz="1600" dirty="0" smtClean="0">
                <a:solidFill>
                  <a:srgbClr val="000000"/>
                </a:solidFill>
                <a:latin typeface="Cambria" panose="02040503050406030204" pitchFamily="18" charset="0"/>
              </a:rPr>
              <a:t>One (1) FPCA acts as a continuing request for an absentee ballot for one (1) calendar year. </a:t>
            </a:r>
            <a:endParaRPr lang="en-US" sz="1600" dirty="0">
              <a:solidFill>
                <a:srgbClr val="000000"/>
              </a:solidFill>
              <a:latin typeface="Cambria" panose="02040503050406030204" pitchFamily="18" charset="0"/>
            </a:endParaRPr>
          </a:p>
        </p:txBody>
      </p:sp>
    </p:spTree>
    <p:extLst>
      <p:ext uri="{BB962C8B-B14F-4D97-AF65-F5344CB8AC3E}">
        <p14:creationId xmlns:p14="http://schemas.microsoft.com/office/powerpoint/2010/main" val="899928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SOS4446 Powerpoint V2">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964FAD9309784883AEB01DEEC34C1F" ma:contentTypeVersion="1" ma:contentTypeDescription="Create a new document." ma:contentTypeScope="" ma:versionID="b163494cf0e9c2711fe08c6e0bc8dfcf">
  <xsd:schema xmlns:xsd="http://www.w3.org/2001/XMLSchema" xmlns:xs="http://www.w3.org/2001/XMLSchema" xmlns:p="http://schemas.microsoft.com/office/2006/metadata/properties" xmlns:ns1="http://schemas.microsoft.com/sharepoint/v3" targetNamespace="http://schemas.microsoft.com/office/2006/metadata/properties" ma:root="true" ma:fieldsID="6f9746fe128b0ca74698fd9d7c13d39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D671AFF-6749-49C7-9B8C-DC884874DC85}"/>
</file>

<file path=customXml/itemProps2.xml><?xml version="1.0" encoding="utf-8"?>
<ds:datastoreItem xmlns:ds="http://schemas.openxmlformats.org/officeDocument/2006/customXml" ds:itemID="{99A39668-F581-4789-8B5E-BF5C7368C461}"/>
</file>

<file path=customXml/itemProps3.xml><?xml version="1.0" encoding="utf-8"?>
<ds:datastoreItem xmlns:ds="http://schemas.openxmlformats.org/officeDocument/2006/customXml" ds:itemID="{2112F46D-A7B1-466C-B86F-DE120EB553D0}"/>
</file>

<file path=docProps/app.xml><?xml version="1.0" encoding="utf-8"?>
<Properties xmlns="http://schemas.openxmlformats.org/officeDocument/2006/extended-properties" xmlns:vt="http://schemas.openxmlformats.org/officeDocument/2006/docPropsVTypes">
  <Template>SOS4446 Powerpoint V2</Template>
  <TotalTime>6306</TotalTime>
  <Words>2694</Words>
  <Application>Microsoft Office PowerPoint</Application>
  <PresentationFormat>On-screen Show (4:3)</PresentationFormat>
  <Paragraphs>218</Paragraphs>
  <Slides>29</Slides>
  <Notes>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SOS4446 Powerpoint V2</vt:lpstr>
      <vt:lpstr>PowerPoint Presentation</vt:lpstr>
      <vt:lpstr>PowerPoint Presentation</vt:lpstr>
      <vt:lpstr>Absentee VOTING</vt:lpstr>
      <vt:lpstr>Absentee Voting </vt:lpstr>
      <vt:lpstr>MISSISSIPPI</vt:lpstr>
      <vt:lpstr>Mississippi Absentee Voting</vt:lpstr>
      <vt:lpstr>Application for an Absentee Ballot</vt:lpstr>
      <vt:lpstr>Application for an Absentee Ballot</vt:lpstr>
      <vt:lpstr>Federal Post Card Application</vt:lpstr>
      <vt:lpstr>Reasons to Cast an Absentee Ballot In-Person</vt:lpstr>
      <vt:lpstr>In-Person Absentee Voting</vt:lpstr>
      <vt:lpstr>Reasons to Cast an Absentee Ballot by Mail</vt:lpstr>
      <vt:lpstr>By-Mail Absentee Voting</vt:lpstr>
      <vt:lpstr>Absentee Voting by E-mail or Fax</vt:lpstr>
      <vt:lpstr>Permanently Disabled List</vt:lpstr>
      <vt:lpstr>Absentee Voting – 2012 General Election</vt:lpstr>
      <vt:lpstr>Absentee Voting – 2011 General</vt:lpstr>
      <vt:lpstr>early Voting</vt:lpstr>
      <vt:lpstr>Absentee Early Voting</vt:lpstr>
      <vt:lpstr>Early Voting (2014)</vt:lpstr>
      <vt:lpstr>Early Voting</vt:lpstr>
      <vt:lpstr>No Excuse Absentee Voting</vt:lpstr>
      <vt:lpstr>Permanent Absentee Voting</vt:lpstr>
      <vt:lpstr>Vote-by-Mail </vt:lpstr>
      <vt:lpstr>    </vt:lpstr>
      <vt:lpstr>Growth of Early Voting</vt:lpstr>
      <vt:lpstr>Possible Advantages of Early Voting</vt:lpstr>
      <vt:lpstr>Possible Disadvantages of Early Voting</vt:lpstr>
      <vt:lpstr>Considerations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Voting</dc:title>
  <dc:creator>cole</dc:creator>
  <cp:lastModifiedBy>Kim Turner</cp:lastModifiedBy>
  <cp:revision>164</cp:revision>
  <cp:lastPrinted>2014-09-26T14:50:56Z</cp:lastPrinted>
  <dcterms:created xsi:type="dcterms:W3CDTF">2009-06-10T19:27:46Z</dcterms:created>
  <dcterms:modified xsi:type="dcterms:W3CDTF">2014-09-26T15:08:52Z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0x01010064964FAD9309784883AEB01DEEC34C1F</vt:lpwstr>
  </property>
  <property fmtid="{D5CDD505-2E9C-101B-9397-08002B2CF9AE}" pid="3" name="Order">
    <vt:r8>21800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